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ags/tag4.xml" ContentType="application/vnd.openxmlformats-officedocument.presentationml.tags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tags/tag5.xml" ContentType="application/vnd.openxmlformats-officedocument.presentationml.tags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8.xml" ContentType="application/vnd.openxmlformats-officedocument.theme+xml"/>
  <Override PartName="/ppt/tags/tag6.xml" ContentType="application/vnd.openxmlformats-officedocument.presentationml.tags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9.xml" ContentType="application/vnd.openxmlformats-officedocument.theme+xml"/>
  <Override PartName="/ppt/tags/tag7.xml" ContentType="application/vnd.openxmlformats-officedocument.presentationml.tags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0.xml" ContentType="application/vnd.openxmlformats-officedocument.theme+xml"/>
  <Override PartName="/ppt/tags/tag8.xml" ContentType="application/vnd.openxmlformats-officedocument.presentationml.tags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1.xml" ContentType="application/vnd.openxmlformats-officedocument.theme+xml"/>
  <Override PartName="/ppt/tags/tag9.xml" ContentType="application/vnd.openxmlformats-officedocument.presentationml.tags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756" r:id="rId2"/>
    <p:sldMasterId id="2147483757" r:id="rId3"/>
    <p:sldMasterId id="2147483758" r:id="rId4"/>
    <p:sldMasterId id="2147483759" r:id="rId5"/>
    <p:sldMasterId id="2147483875" r:id="rId6"/>
    <p:sldMasterId id="2147483887" r:id="rId7"/>
    <p:sldMasterId id="2147483899" r:id="rId8"/>
    <p:sldMasterId id="2147483911" r:id="rId9"/>
    <p:sldMasterId id="2147483923" r:id="rId10"/>
    <p:sldMasterId id="2147483935" r:id="rId11"/>
    <p:sldMasterId id="2147485199" r:id="rId12"/>
  </p:sldMasterIdLst>
  <p:notesMasterIdLst>
    <p:notesMasterId r:id="rId24"/>
  </p:notesMasterIdLst>
  <p:handoutMasterIdLst>
    <p:handoutMasterId r:id="rId25"/>
  </p:handoutMasterIdLst>
  <p:sldIdLst>
    <p:sldId id="357" r:id="rId13"/>
    <p:sldId id="622" r:id="rId14"/>
    <p:sldId id="635" r:id="rId15"/>
    <p:sldId id="636" r:id="rId16"/>
    <p:sldId id="637" r:id="rId17"/>
    <p:sldId id="646" r:id="rId18"/>
    <p:sldId id="638" r:id="rId19"/>
    <p:sldId id="643" r:id="rId20"/>
    <p:sldId id="639" r:id="rId21"/>
    <p:sldId id="634" r:id="rId22"/>
    <p:sldId id="640" r:id="rId23"/>
  </p:sldIdLst>
  <p:sldSz cx="9144000" cy="6858000" type="screen4x3"/>
  <p:notesSz cx="6797675" cy="9926638"/>
  <p:custDataLst>
    <p:tags r:id="rId2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Мягков А.А." initials="АА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6600FF"/>
    <a:srgbClr val="221848"/>
    <a:srgbClr val="FFCC99"/>
    <a:srgbClr val="CCFFFF"/>
    <a:srgbClr val="0033CC"/>
    <a:srgbClr val="CCECFF"/>
    <a:srgbClr val="FFE5FF"/>
    <a:srgbClr val="FF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37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186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764"/>
    </p:cViewPr>
  </p:sorterViewPr>
  <p:notesViewPr>
    <p:cSldViewPr>
      <p:cViewPr varScale="1">
        <p:scale>
          <a:sx n="66" d="100"/>
          <a:sy n="66" d="100"/>
        </p:scale>
        <p:origin x="-3102" y="-120"/>
      </p:cViewPr>
      <p:guideLst>
        <p:guide orient="horz" pos="312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984" cy="49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61" tIns="45980" rIns="91961" bIns="4598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069" y="0"/>
            <a:ext cx="2945984" cy="49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61" tIns="45980" rIns="91961" bIns="4598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FEBAF55-F2F2-4922-9A24-EE1B9D31A66C}" type="datetimeFigureOut">
              <a:rPr lang="ru-RU"/>
              <a:pPr>
                <a:defRPr/>
              </a:pPr>
              <a:t>04.02.2020</a:t>
            </a:fld>
            <a:endParaRPr lang="ru-RU"/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065"/>
            <a:ext cx="2945984" cy="494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61" tIns="45980" rIns="91961" bIns="4598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069" y="9430065"/>
            <a:ext cx="2945984" cy="494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61" tIns="45980" rIns="91961" bIns="4598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4E44AB8-DEB4-40A7-8E87-2D4302829E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816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984" cy="49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61" tIns="45980" rIns="91961" bIns="4598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069" y="0"/>
            <a:ext cx="2945984" cy="49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61" tIns="45980" rIns="91961" bIns="4598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94" y="4714226"/>
            <a:ext cx="5437491" cy="4467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61" tIns="45980" rIns="91961" bIns="459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065"/>
            <a:ext cx="2945984" cy="494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61" tIns="45980" rIns="91961" bIns="4598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069" y="9430065"/>
            <a:ext cx="2945984" cy="494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61" tIns="45980" rIns="91961" bIns="4598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6890B9-2D3A-4899-91C7-95BACEF66D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6306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54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60350"/>
            <a:ext cx="1547813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360613" y="1557338"/>
            <a:ext cx="4248150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ru-RU" sz="1600">
                <a:solidFill>
                  <a:schemeClr val="accent1"/>
                </a:solidFill>
              </a:rPr>
              <a:t>СВЕРДЛОВСКАЯ ОБЛАСТЬ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886200"/>
            <a:ext cx="6400800" cy="1752600"/>
          </a:xfrm>
          <a:ln/>
        </p:spPr>
        <p:txBody>
          <a:bodyPr anchor="b"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454900" y="554355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399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057321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65762205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209550"/>
            <a:ext cx="1943100" cy="58864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209550"/>
            <a:ext cx="5676900" cy="5886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3851036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67500490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2038424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1218330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2811092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76777240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35318983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591519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7391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209550"/>
            <a:ext cx="1943100" cy="58864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209550"/>
            <a:ext cx="5676900" cy="5886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28872121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2420206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28675698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209550"/>
            <a:ext cx="1943100" cy="58864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209550"/>
            <a:ext cx="5676900" cy="5886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29362167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51970358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905478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1935460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04815512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8228893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70927172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6002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09550"/>
            <a:ext cx="7772400" cy="609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52564406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6652568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2055782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39907592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209550"/>
            <a:ext cx="1943100" cy="58864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209550"/>
            <a:ext cx="5676900" cy="5886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12277410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1AC8F-08A2-4237-A0BE-3FC764013C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219456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A53AC-AD0F-4382-8A7F-BC345E53F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10620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9EE4E-21F1-47A2-9D33-1A69D9F605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086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27684-4AE2-44B6-913A-C31841CE87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533540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B6FF-EC09-423A-876C-023D803166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06586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1EB69-7F63-48F1-AA47-6DE02343FA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816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3163056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008C4-99E9-48D9-9295-BB8F07296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83211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7FF7C-F690-47DF-8BDA-86E25B8E48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56392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D66A5-82A1-4BD1-B47E-3370F9465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643294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C591C-65B0-47A8-B0E0-4D556A0A76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698086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2962B-0596-45EA-AF2A-D86C7E1674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604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456343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4611457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73352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13417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09111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38406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475269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04884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103397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067054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648720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209550"/>
            <a:ext cx="1943100" cy="58864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209550"/>
            <a:ext cx="5676900" cy="5886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939678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035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3406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3844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4714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526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970123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5578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752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917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6195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396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209550"/>
            <a:ext cx="1943100" cy="58864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209550"/>
            <a:ext cx="5676900" cy="5886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1543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FA0B3-B3D9-401E-89E9-ED2183F6E8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2961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EB816-F1BA-457D-8D6F-B33234C3A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4616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6A0EB-A248-4228-9AE1-935843BDED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4685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75848-C154-4C2C-BD9A-25417412CB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37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616372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79704-C5F8-4999-9D5C-55D9DDB80D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2855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20107-28BC-474D-9363-7D3E1F639B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5110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CB8DB-4617-48F2-90F4-2F64F85887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12919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39026-DEA2-4A44-9540-F509D89F63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0682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0AA42-A4FB-49D3-BE68-B745517FA5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08807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C7E7F-8CF7-4BC2-9CF6-D768EA3A06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96130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209550"/>
            <a:ext cx="1943100" cy="58864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209550"/>
            <a:ext cx="5676900" cy="5886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BB08-0F8A-47FE-9E05-27AE7AC5AC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9791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C10F1-B49C-4BAF-A0CD-75D55CB9C0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9733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7FF69-52A2-4A05-AAB0-C4BF6659B0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2971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8BA7B-D1F8-4354-8870-0D159983EF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63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971597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9C1B0-9994-4CC8-A186-2E48F5670A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2762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564F7-F73F-4EF0-A3D2-4C92E478E1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66888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19C97-E1A7-4E01-9A18-5A6631C06E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69744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7CF7D-F70B-44FF-AA17-DDB59DA239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9733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58C70-7137-4017-8005-807AEB858B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57859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93CB8-955D-4977-B91C-B6D1C4061B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856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A0DCF-4D13-4F5E-846F-BEBAF882B7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8288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209550"/>
            <a:ext cx="1943100" cy="58864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209550"/>
            <a:ext cx="5676900" cy="5886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96F33-4D0C-40F7-8CF8-902FC1334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20297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43667108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7208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58654585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2484048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69266828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2061278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4096770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789008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5424035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9181125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9420482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209550"/>
            <a:ext cx="1943100" cy="58864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209550"/>
            <a:ext cx="5676900" cy="5886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59890201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930055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23137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655721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9948724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1249906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1514846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6712871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380802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6036527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4439444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279756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209550"/>
            <a:ext cx="1943100" cy="58864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209550"/>
            <a:ext cx="5676900" cy="5886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52083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719924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2364532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7165953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002990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7370027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60959930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69348516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214628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826820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6477201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33336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361382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209550"/>
            <a:ext cx="1943100" cy="58864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209550"/>
            <a:ext cx="5676900" cy="5886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65618872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58951288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1967853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3551028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69983707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6203355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8530166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630985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0706440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4679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13" Type="http://schemas.openxmlformats.org/officeDocument/2006/relationships/tags" Target="../tags/tag8.xml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Relationship Id="rId14" Type="http://schemas.openxmlformats.org/officeDocument/2006/relationships/image" Target="../media/image1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tags" Target="../tags/tag9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image" Target="../media/image1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ags" Target="../tags/tag4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image" Target="../media/image1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13" Type="http://schemas.openxmlformats.org/officeDocument/2006/relationships/tags" Target="../tags/tag6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Relationship Id="rId14" Type="http://schemas.openxmlformats.org/officeDocument/2006/relationships/image" Target="../media/image1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13" Type="http://schemas.openxmlformats.org/officeDocument/2006/relationships/tags" Target="../tags/tag7.xml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7" name="Line 7"/>
          <p:cNvSpPr>
            <a:spLocks noChangeShapeType="1"/>
          </p:cNvSpPr>
          <p:nvPr/>
        </p:nvSpPr>
        <p:spPr bwMode="auto">
          <a:xfrm>
            <a:off x="0" y="6237288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955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pic>
        <p:nvPicPr>
          <p:cNvPr id="1030" name="Picture 7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57925"/>
            <a:ext cx="8159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611188" y="6337300"/>
            <a:ext cx="25209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ru-RU" sz="1400">
                <a:solidFill>
                  <a:schemeClr val="accent1"/>
                </a:solidFill>
              </a:rPr>
              <a:t>СВЕРДЛОВСКАЯ ОБЛАСТЬ</a:t>
            </a:r>
          </a:p>
        </p:txBody>
      </p:sp>
      <p:sp>
        <p:nvSpPr>
          <p:cNvPr id="1032" name="Номер слайда 3"/>
          <p:cNvSpPr txBox="1"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8532813" y="6381750"/>
            <a:ext cx="457200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800" rIns="46800" anchor="ctr" anchorCtr="1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5E482B64-0C59-4EFE-8D73-4B57E9394522}" type="slidenum">
              <a:rPr lang="ru-RU" sz="1400" b="0" smtClean="0">
                <a:solidFill>
                  <a:schemeClr val="bg2"/>
                </a:solidFill>
              </a:rPr>
              <a:pPr algn="ctr" eaLnBrk="1" hangingPunct="1">
                <a:defRPr/>
              </a:pPr>
              <a:t>‹#›</a:t>
            </a:fld>
            <a:endParaRPr lang="ru-RU" sz="1400" b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8" r:id="rId1"/>
    <p:sldLayoutId id="2147485966" r:id="rId2"/>
    <p:sldLayoutId id="2147485967" r:id="rId3"/>
    <p:sldLayoutId id="2147485968" r:id="rId4"/>
    <p:sldLayoutId id="2147485969" r:id="rId5"/>
    <p:sldLayoutId id="2147485970" r:id="rId6"/>
    <p:sldLayoutId id="2147485971" r:id="rId7"/>
    <p:sldLayoutId id="2147485972" r:id="rId8"/>
    <p:sldLayoutId id="2147485973" r:id="rId9"/>
    <p:sldLayoutId id="2147485974" r:id="rId10"/>
    <p:sldLayoutId id="2147485975" r:id="rId11"/>
    <p:sldLayoutId id="2147485976" r:id="rId12"/>
    <p:sldLayoutId id="214748597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4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2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43" name="Line 7"/>
          <p:cNvSpPr>
            <a:spLocks noChangeShapeType="1"/>
          </p:cNvSpPr>
          <p:nvPr/>
        </p:nvSpPr>
        <p:spPr bwMode="auto">
          <a:xfrm>
            <a:off x="0" y="6237288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10244" name="Line 8"/>
          <p:cNvSpPr>
            <a:spLocks noChangeShapeType="1"/>
          </p:cNvSpPr>
          <p:nvPr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955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pic>
        <p:nvPicPr>
          <p:cNvPr id="10246" name="Picture 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57925"/>
            <a:ext cx="8159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611188" y="6337300"/>
            <a:ext cx="25209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ru-RU" sz="1400">
                <a:solidFill>
                  <a:srgbClr val="0E4D99"/>
                </a:solidFill>
              </a:rPr>
              <a:t>СВЕРДЛОВСКАЯ ОБЛАСТЬ</a:t>
            </a:r>
          </a:p>
        </p:txBody>
      </p:sp>
      <p:sp>
        <p:nvSpPr>
          <p:cNvPr id="10248" name="Номер слайда 3"/>
          <p:cNvSpPr txBox="1"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8507413" y="6308725"/>
            <a:ext cx="457200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800" rIns="46800" anchor="ctr" anchorCtr="1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117070BB-49F4-4791-B02C-D7A2AF4C2AAF}" type="slidenum">
              <a:rPr lang="ru-RU" sz="1400" b="0" smtClean="0">
                <a:solidFill>
                  <a:srgbClr val="B2B2B2"/>
                </a:solidFill>
              </a:rPr>
              <a:pPr algn="ctr" eaLnBrk="1" hangingPunct="1">
                <a:defRPr/>
              </a:pPr>
              <a:t>‹#›</a:t>
            </a:fld>
            <a:endParaRPr lang="ru-RU" sz="1400" b="0">
              <a:solidFill>
                <a:srgbClr val="B2B2B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66" r:id="rId1"/>
    <p:sldLayoutId id="2147486067" r:id="rId2"/>
    <p:sldLayoutId id="2147486068" r:id="rId3"/>
    <p:sldLayoutId id="2147486069" r:id="rId4"/>
    <p:sldLayoutId id="2147486070" r:id="rId5"/>
    <p:sldLayoutId id="2147486071" r:id="rId6"/>
    <p:sldLayoutId id="2147486072" r:id="rId7"/>
    <p:sldLayoutId id="2147486073" r:id="rId8"/>
    <p:sldLayoutId id="2147486074" r:id="rId9"/>
    <p:sldLayoutId id="2147486075" r:id="rId10"/>
    <p:sldLayoutId id="214748607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4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2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267" name="Line 7"/>
          <p:cNvSpPr>
            <a:spLocks noChangeShapeType="1"/>
          </p:cNvSpPr>
          <p:nvPr/>
        </p:nvSpPr>
        <p:spPr bwMode="auto">
          <a:xfrm>
            <a:off x="0" y="6237288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11268" name="Line 8"/>
          <p:cNvSpPr>
            <a:spLocks noChangeShapeType="1"/>
          </p:cNvSpPr>
          <p:nvPr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955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pic>
        <p:nvPicPr>
          <p:cNvPr id="11270" name="Picture 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57925"/>
            <a:ext cx="8159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611188" y="6337300"/>
            <a:ext cx="25209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ru-RU" sz="1400">
                <a:solidFill>
                  <a:srgbClr val="0E4D99"/>
                </a:solidFill>
              </a:rPr>
              <a:t>СВЕРДЛОВСКАЯ ОБЛАСТЬ</a:t>
            </a:r>
          </a:p>
        </p:txBody>
      </p:sp>
      <p:sp>
        <p:nvSpPr>
          <p:cNvPr id="11272" name="Номер слайда 3"/>
          <p:cNvSpPr txBox="1"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8507413" y="6308725"/>
            <a:ext cx="457200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800" rIns="46800" anchor="ctr" anchorCtr="1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FBC4AE0A-4B1A-4079-BD37-E29345615EBC}" type="slidenum">
              <a:rPr lang="ru-RU" sz="1400" b="0" smtClean="0">
                <a:solidFill>
                  <a:srgbClr val="B2B2B2"/>
                </a:solidFill>
              </a:rPr>
              <a:pPr algn="ctr" eaLnBrk="1" hangingPunct="1">
                <a:defRPr/>
              </a:pPr>
              <a:t>‹#›</a:t>
            </a:fld>
            <a:endParaRPr lang="ru-RU" sz="1400" b="0">
              <a:solidFill>
                <a:srgbClr val="B2B2B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77" r:id="rId1"/>
    <p:sldLayoutId id="2147486078" r:id="rId2"/>
    <p:sldLayoutId id="2147486079" r:id="rId3"/>
    <p:sldLayoutId id="2147486080" r:id="rId4"/>
    <p:sldLayoutId id="2147486081" r:id="rId5"/>
    <p:sldLayoutId id="2147486082" r:id="rId6"/>
    <p:sldLayoutId id="2147486083" r:id="rId7"/>
    <p:sldLayoutId id="2147486084" r:id="rId8"/>
    <p:sldLayoutId id="2147486085" r:id="rId9"/>
    <p:sldLayoutId id="2147486086" r:id="rId10"/>
    <p:sldLayoutId id="214748608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4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2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483F73-3113-4023-9F7B-5B76F3E0B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9" r:id="rId1"/>
    <p:sldLayoutId id="2147486088" r:id="rId2"/>
    <p:sldLayoutId id="2147486089" r:id="rId3"/>
    <p:sldLayoutId id="2147486090" r:id="rId4"/>
    <p:sldLayoutId id="2147486091" r:id="rId5"/>
    <p:sldLayoutId id="2147486092" r:id="rId6"/>
    <p:sldLayoutId id="2147486093" r:id="rId7"/>
    <p:sldLayoutId id="2147486094" r:id="rId8"/>
    <p:sldLayoutId id="2147486095" r:id="rId9"/>
    <p:sldLayoutId id="2147486096" r:id="rId10"/>
    <p:sldLayoutId id="214748609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051" name="Line 7"/>
          <p:cNvSpPr>
            <a:spLocks noChangeShapeType="1"/>
          </p:cNvSpPr>
          <p:nvPr/>
        </p:nvSpPr>
        <p:spPr bwMode="auto">
          <a:xfrm>
            <a:off x="0" y="6237288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2052" name="Line 8"/>
          <p:cNvSpPr>
            <a:spLocks noChangeShapeType="1"/>
          </p:cNvSpPr>
          <p:nvPr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955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pic>
        <p:nvPicPr>
          <p:cNvPr id="2054" name="Picture 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57925"/>
            <a:ext cx="8159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611188" y="6337300"/>
            <a:ext cx="25209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ru-RU" sz="1400">
                <a:solidFill>
                  <a:schemeClr val="accent1"/>
                </a:solidFill>
              </a:rPr>
              <a:t>СВЕРДЛОВСКАЯ ОБЛАСТЬ</a:t>
            </a:r>
          </a:p>
        </p:txBody>
      </p:sp>
      <p:sp>
        <p:nvSpPr>
          <p:cNvPr id="2056" name="Номер слайда 3"/>
          <p:cNvSpPr txBox="1"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8507413" y="6308725"/>
            <a:ext cx="457200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800" rIns="46800" anchor="ctr" anchorCtr="1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214B524D-D221-491C-9486-0EC20CC5B23F}" type="slidenum">
              <a:rPr lang="ru-RU" sz="1400" b="0" smtClean="0">
                <a:solidFill>
                  <a:schemeClr val="bg2"/>
                </a:solidFill>
              </a:rPr>
              <a:pPr algn="ctr" eaLnBrk="1" hangingPunct="1">
                <a:defRPr/>
              </a:pPr>
              <a:t>‹#›</a:t>
            </a:fld>
            <a:endParaRPr lang="ru-RU" sz="1400" b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78" r:id="rId1"/>
    <p:sldLayoutId id="2147485979" r:id="rId2"/>
    <p:sldLayoutId id="2147485980" r:id="rId3"/>
    <p:sldLayoutId id="2147485981" r:id="rId4"/>
    <p:sldLayoutId id="2147485982" r:id="rId5"/>
    <p:sldLayoutId id="2147485983" r:id="rId6"/>
    <p:sldLayoutId id="2147485984" r:id="rId7"/>
    <p:sldLayoutId id="2147485985" r:id="rId8"/>
    <p:sldLayoutId id="2147485986" r:id="rId9"/>
    <p:sldLayoutId id="2147485987" r:id="rId10"/>
    <p:sldLayoutId id="214748598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4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2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150" y="228600"/>
            <a:ext cx="1547813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12"/>
          <p:cNvSpPr txBox="1">
            <a:spLocks noChangeArrowheads="1"/>
          </p:cNvSpPr>
          <p:nvPr/>
        </p:nvSpPr>
        <p:spPr bwMode="auto">
          <a:xfrm>
            <a:off x="960438" y="1438275"/>
            <a:ext cx="7140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2000">
                <a:solidFill>
                  <a:schemeClr val="accent1"/>
                </a:solidFill>
                <a:latin typeface="Calibri" pitchFamily="34" charset="0"/>
              </a:rPr>
              <a:t>СВЕРДЛОВСКАЯ ОБЛАСТЬ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955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54900" y="554355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89" r:id="rId1"/>
    <p:sldLayoutId id="2147485990" r:id="rId2"/>
    <p:sldLayoutId id="2147485991" r:id="rId3"/>
    <p:sldLayoutId id="2147485992" r:id="rId4"/>
    <p:sldLayoutId id="2147485993" r:id="rId5"/>
    <p:sldLayoutId id="2147485994" r:id="rId6"/>
    <p:sldLayoutId id="2147485995" r:id="rId7"/>
    <p:sldLayoutId id="2147485996" r:id="rId8"/>
    <p:sldLayoutId id="2147485997" r:id="rId9"/>
    <p:sldLayoutId id="2147485998" r:id="rId10"/>
    <p:sldLayoutId id="214748599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2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7"/>
          <p:cNvSpPr>
            <a:spLocks noChangeShapeType="1"/>
          </p:cNvSpPr>
          <p:nvPr/>
        </p:nvSpPr>
        <p:spPr bwMode="auto">
          <a:xfrm>
            <a:off x="0" y="6248400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4099" name="Line 8"/>
          <p:cNvSpPr>
            <a:spLocks noChangeShapeType="1"/>
          </p:cNvSpPr>
          <p:nvPr/>
        </p:nvSpPr>
        <p:spPr bwMode="auto">
          <a:xfrm>
            <a:off x="0" y="1047750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pic>
        <p:nvPicPr>
          <p:cNvPr id="4100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6257925"/>
            <a:ext cx="8159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11"/>
          <p:cNvSpPr txBox="1">
            <a:spLocks noChangeArrowheads="1"/>
          </p:cNvSpPr>
          <p:nvPr/>
        </p:nvSpPr>
        <p:spPr bwMode="auto">
          <a:xfrm>
            <a:off x="554038" y="6326188"/>
            <a:ext cx="2916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1400">
                <a:solidFill>
                  <a:schemeClr val="accent1"/>
                </a:solidFill>
                <a:latin typeface="Calibri" pitchFamily="34" charset="0"/>
              </a:rPr>
              <a:t>СВЕРДЛОВСКАЯ ОБЛАСТЬ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955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40700" y="6332538"/>
            <a:ext cx="457200" cy="360362"/>
          </a:xfrm>
          <a:prstGeom prst="rect">
            <a:avLst/>
          </a:prstGeo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46800" tIns="45720" rIns="46800" bIns="45720" numCol="1" anchor="ctr" anchorCtr="1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4DC1D43-4E9C-4A50-B85A-764990C6B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00" r:id="rId1"/>
    <p:sldLayoutId id="2147486001" r:id="rId2"/>
    <p:sldLayoutId id="2147486002" r:id="rId3"/>
    <p:sldLayoutId id="2147486003" r:id="rId4"/>
    <p:sldLayoutId id="2147486004" r:id="rId5"/>
    <p:sldLayoutId id="2147486005" r:id="rId6"/>
    <p:sldLayoutId id="2147486006" r:id="rId7"/>
    <p:sldLayoutId id="2147486007" r:id="rId8"/>
    <p:sldLayoutId id="2147486008" r:id="rId9"/>
    <p:sldLayoutId id="2147486009" r:id="rId10"/>
    <p:sldLayoutId id="214748601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2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123" name="Line 7"/>
          <p:cNvSpPr>
            <a:spLocks noChangeShapeType="1"/>
          </p:cNvSpPr>
          <p:nvPr/>
        </p:nvSpPr>
        <p:spPr bwMode="auto">
          <a:xfrm>
            <a:off x="0" y="6248400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5124" name="Line 8"/>
          <p:cNvSpPr>
            <a:spLocks noChangeShapeType="1"/>
          </p:cNvSpPr>
          <p:nvPr/>
        </p:nvSpPr>
        <p:spPr bwMode="auto">
          <a:xfrm>
            <a:off x="0" y="1047750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955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71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308725"/>
            <a:ext cx="457200" cy="3603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46800" tIns="45720" rIns="46800" bIns="45720" numCol="1" anchor="ctr" anchorCtr="1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bg2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40A29E4-17AF-44AF-B024-9130B38115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5127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6257925"/>
            <a:ext cx="8159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xt Box 11"/>
          <p:cNvSpPr txBox="1">
            <a:spLocks noChangeArrowheads="1"/>
          </p:cNvSpPr>
          <p:nvPr/>
        </p:nvSpPr>
        <p:spPr bwMode="auto">
          <a:xfrm>
            <a:off x="554038" y="6326188"/>
            <a:ext cx="2916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1400">
                <a:solidFill>
                  <a:schemeClr val="accent1"/>
                </a:solidFill>
                <a:latin typeface="Calibri" pitchFamily="34" charset="0"/>
              </a:rPr>
              <a:t>СВЕРДЛОВСКАЯ ОБЛАСТЬ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11" r:id="rId1"/>
    <p:sldLayoutId id="2147486012" r:id="rId2"/>
    <p:sldLayoutId id="2147486013" r:id="rId3"/>
    <p:sldLayoutId id="2147486014" r:id="rId4"/>
    <p:sldLayoutId id="2147486015" r:id="rId5"/>
    <p:sldLayoutId id="2147486016" r:id="rId6"/>
    <p:sldLayoutId id="2147486017" r:id="rId7"/>
    <p:sldLayoutId id="2147486018" r:id="rId8"/>
    <p:sldLayoutId id="2147486019" r:id="rId9"/>
    <p:sldLayoutId id="2147486020" r:id="rId10"/>
    <p:sldLayoutId id="214748602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2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147" name="Line 7"/>
          <p:cNvSpPr>
            <a:spLocks noChangeShapeType="1"/>
          </p:cNvSpPr>
          <p:nvPr/>
        </p:nvSpPr>
        <p:spPr bwMode="auto">
          <a:xfrm>
            <a:off x="0" y="6237288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6148" name="Line 8"/>
          <p:cNvSpPr>
            <a:spLocks noChangeShapeType="1"/>
          </p:cNvSpPr>
          <p:nvPr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955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pic>
        <p:nvPicPr>
          <p:cNvPr id="6150" name="Picture 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57925"/>
            <a:ext cx="8159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611188" y="6337300"/>
            <a:ext cx="25209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ru-RU" sz="1400">
                <a:solidFill>
                  <a:srgbClr val="0E4D99"/>
                </a:solidFill>
              </a:rPr>
              <a:t>СВЕРДЛОВСКАЯ ОБЛАСТЬ</a:t>
            </a:r>
          </a:p>
        </p:txBody>
      </p:sp>
      <p:sp>
        <p:nvSpPr>
          <p:cNvPr id="6152" name="Номер слайда 3"/>
          <p:cNvSpPr txBox="1"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8459788" y="6308725"/>
            <a:ext cx="457200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800" rIns="46800" anchor="ctr" anchorCtr="1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364CBD3E-83FF-4E77-AACC-6B936FF83F55}" type="slidenum">
              <a:rPr lang="ru-RU" sz="1400" b="0" smtClean="0">
                <a:solidFill>
                  <a:srgbClr val="B2B2B2"/>
                </a:solidFill>
              </a:rPr>
              <a:pPr algn="ctr" eaLnBrk="1" hangingPunct="1">
                <a:defRPr/>
              </a:pPr>
              <a:t>‹#›</a:t>
            </a:fld>
            <a:endParaRPr lang="ru-RU" sz="1400" b="0">
              <a:solidFill>
                <a:srgbClr val="B2B2B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22" r:id="rId1"/>
    <p:sldLayoutId id="2147486023" r:id="rId2"/>
    <p:sldLayoutId id="2147486024" r:id="rId3"/>
    <p:sldLayoutId id="2147486025" r:id="rId4"/>
    <p:sldLayoutId id="2147486026" r:id="rId5"/>
    <p:sldLayoutId id="2147486027" r:id="rId6"/>
    <p:sldLayoutId id="2147486028" r:id="rId7"/>
    <p:sldLayoutId id="2147486029" r:id="rId8"/>
    <p:sldLayoutId id="2147486030" r:id="rId9"/>
    <p:sldLayoutId id="2147486031" r:id="rId10"/>
    <p:sldLayoutId id="214748603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4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2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171" name="Line 7"/>
          <p:cNvSpPr>
            <a:spLocks noChangeShapeType="1"/>
          </p:cNvSpPr>
          <p:nvPr/>
        </p:nvSpPr>
        <p:spPr bwMode="auto">
          <a:xfrm>
            <a:off x="0" y="6237288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7172" name="Line 8"/>
          <p:cNvSpPr>
            <a:spLocks noChangeShapeType="1"/>
          </p:cNvSpPr>
          <p:nvPr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955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pic>
        <p:nvPicPr>
          <p:cNvPr id="7174" name="Picture 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57925"/>
            <a:ext cx="8159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611188" y="6337300"/>
            <a:ext cx="25209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ru-RU" sz="1400">
                <a:solidFill>
                  <a:srgbClr val="0E4D99"/>
                </a:solidFill>
              </a:rPr>
              <a:t>СВЕРДЛОВСКАЯ ОБЛАСТЬ</a:t>
            </a:r>
          </a:p>
        </p:txBody>
      </p:sp>
      <p:sp>
        <p:nvSpPr>
          <p:cNvPr id="7176" name="Номер слайда 3"/>
          <p:cNvSpPr txBox="1"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8388350" y="6308725"/>
            <a:ext cx="457200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800" rIns="46800" anchor="ctr" anchorCtr="1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F6821569-FF19-4FC5-8131-4DBED8A4F848}" type="slidenum">
              <a:rPr lang="ru-RU" sz="1400" b="0" smtClean="0">
                <a:solidFill>
                  <a:srgbClr val="B2B2B2"/>
                </a:solidFill>
              </a:rPr>
              <a:pPr algn="ctr" eaLnBrk="1" hangingPunct="1">
                <a:defRPr/>
              </a:pPr>
              <a:t>‹#›</a:t>
            </a:fld>
            <a:endParaRPr lang="ru-RU" sz="1400" b="0">
              <a:solidFill>
                <a:srgbClr val="B2B2B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33" r:id="rId1"/>
    <p:sldLayoutId id="2147486034" r:id="rId2"/>
    <p:sldLayoutId id="2147486035" r:id="rId3"/>
    <p:sldLayoutId id="2147486036" r:id="rId4"/>
    <p:sldLayoutId id="2147486037" r:id="rId5"/>
    <p:sldLayoutId id="2147486038" r:id="rId6"/>
    <p:sldLayoutId id="2147486039" r:id="rId7"/>
    <p:sldLayoutId id="2147486040" r:id="rId8"/>
    <p:sldLayoutId id="2147486041" r:id="rId9"/>
    <p:sldLayoutId id="2147486042" r:id="rId10"/>
    <p:sldLayoutId id="214748604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4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2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195" name="Line 7"/>
          <p:cNvSpPr>
            <a:spLocks noChangeShapeType="1"/>
          </p:cNvSpPr>
          <p:nvPr/>
        </p:nvSpPr>
        <p:spPr bwMode="auto">
          <a:xfrm>
            <a:off x="0" y="6237288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8196" name="Line 8"/>
          <p:cNvSpPr>
            <a:spLocks noChangeShapeType="1"/>
          </p:cNvSpPr>
          <p:nvPr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955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pic>
        <p:nvPicPr>
          <p:cNvPr id="8198" name="Picture 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57925"/>
            <a:ext cx="8159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611188" y="6337300"/>
            <a:ext cx="25209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ru-RU" sz="1400">
                <a:solidFill>
                  <a:srgbClr val="0E4D99"/>
                </a:solidFill>
              </a:rPr>
              <a:t>СВЕРДЛОВСКАЯ ОБЛАСТЬ</a:t>
            </a:r>
          </a:p>
        </p:txBody>
      </p:sp>
      <p:sp>
        <p:nvSpPr>
          <p:cNvPr id="8200" name="Номер слайда 3"/>
          <p:cNvSpPr txBox="1"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8316913" y="6308725"/>
            <a:ext cx="457200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800" rIns="46800" anchor="ctr" anchorCtr="1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557F8908-1EDE-4DD4-B18F-B930243C52B4}" type="slidenum">
              <a:rPr lang="ru-RU" sz="1400" b="0" smtClean="0">
                <a:solidFill>
                  <a:srgbClr val="B2B2B2"/>
                </a:solidFill>
              </a:rPr>
              <a:pPr algn="ctr" eaLnBrk="1" hangingPunct="1">
                <a:defRPr/>
              </a:pPr>
              <a:t>‹#›</a:t>
            </a:fld>
            <a:endParaRPr lang="ru-RU" sz="1400" b="0">
              <a:solidFill>
                <a:srgbClr val="B2B2B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44" r:id="rId1"/>
    <p:sldLayoutId id="2147486045" r:id="rId2"/>
    <p:sldLayoutId id="2147486046" r:id="rId3"/>
    <p:sldLayoutId id="2147486047" r:id="rId4"/>
    <p:sldLayoutId id="2147486048" r:id="rId5"/>
    <p:sldLayoutId id="2147486049" r:id="rId6"/>
    <p:sldLayoutId id="2147486050" r:id="rId7"/>
    <p:sldLayoutId id="2147486051" r:id="rId8"/>
    <p:sldLayoutId id="2147486052" r:id="rId9"/>
    <p:sldLayoutId id="2147486053" r:id="rId10"/>
    <p:sldLayoutId id="214748605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4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2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219" name="Line 7"/>
          <p:cNvSpPr>
            <a:spLocks noChangeShapeType="1"/>
          </p:cNvSpPr>
          <p:nvPr/>
        </p:nvSpPr>
        <p:spPr bwMode="auto">
          <a:xfrm>
            <a:off x="0" y="6237288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9220" name="Line 8"/>
          <p:cNvSpPr>
            <a:spLocks noChangeShapeType="1"/>
          </p:cNvSpPr>
          <p:nvPr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94000" tIns="0" rIns="216000" bIns="0" anchor="ctr"/>
          <a:lstStyle/>
          <a:p>
            <a:endParaRPr lang="ru-RU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955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pic>
        <p:nvPicPr>
          <p:cNvPr id="9222" name="Picture 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57925"/>
            <a:ext cx="8159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611188" y="6337300"/>
            <a:ext cx="25209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ru-RU" sz="1400">
                <a:solidFill>
                  <a:srgbClr val="0E4D99"/>
                </a:solidFill>
              </a:rPr>
              <a:t>СВЕРДЛОВСКАЯ ОБЛАСТЬ</a:t>
            </a:r>
          </a:p>
        </p:txBody>
      </p:sp>
      <p:sp>
        <p:nvSpPr>
          <p:cNvPr id="9224" name="Номер слайда 3"/>
          <p:cNvSpPr txBox="1"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8459788" y="6308725"/>
            <a:ext cx="457200" cy="360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800" rIns="46800" anchor="ctr" anchorCtr="1"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DCF217AF-1774-4C58-A66A-6700FC103EAC}" type="slidenum">
              <a:rPr lang="ru-RU" sz="1400" b="0" smtClean="0">
                <a:solidFill>
                  <a:srgbClr val="B2B2B2"/>
                </a:solidFill>
              </a:rPr>
              <a:pPr algn="ctr" eaLnBrk="1" hangingPunct="1">
                <a:defRPr/>
              </a:pPr>
              <a:t>‹#›</a:t>
            </a:fld>
            <a:endParaRPr lang="ru-RU" sz="1400" b="0">
              <a:solidFill>
                <a:srgbClr val="B2B2B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55" r:id="rId1"/>
    <p:sldLayoutId id="2147486056" r:id="rId2"/>
    <p:sldLayoutId id="2147486057" r:id="rId3"/>
    <p:sldLayoutId id="2147486058" r:id="rId4"/>
    <p:sldLayoutId id="2147486059" r:id="rId5"/>
    <p:sldLayoutId id="2147486060" r:id="rId6"/>
    <p:sldLayoutId id="2147486061" r:id="rId7"/>
    <p:sldLayoutId id="2147486062" r:id="rId8"/>
    <p:sldLayoutId id="2147486063" r:id="rId9"/>
    <p:sldLayoutId id="2147486064" r:id="rId10"/>
    <p:sldLayoutId id="214748606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4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2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5.xml"/><Relationship Id="rId4" Type="http://schemas.openxmlformats.org/officeDocument/2006/relationships/hyperlink" Target="mailto:deklar@cgko66.ru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6632"/>
            <a:ext cx="2592455" cy="1691559"/>
          </a:xfrm>
          <a:prstGeom prst="rect">
            <a:avLst/>
          </a:prstGeom>
          <a:effectLst>
            <a:reflection stA="0" endPos="65000" dist="50800" dir="5400000" sy="-100000" algn="bl" rotWithShape="0"/>
            <a:softEdge rad="0"/>
          </a:effectLst>
        </p:spPr>
      </p:pic>
      <p:sp>
        <p:nvSpPr>
          <p:cNvPr id="6" name="TextBox 5"/>
          <p:cNvSpPr txBox="1"/>
          <p:nvPr/>
        </p:nvSpPr>
        <p:spPr>
          <a:xfrm>
            <a:off x="3563888" y="6381328"/>
            <a:ext cx="2232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0" dirty="0">
                <a:solidFill>
                  <a:schemeClr val="accent1">
                    <a:lumMod val="50000"/>
                  </a:schemeClr>
                </a:solidFill>
              </a:rPr>
              <a:t>Екатеринбург, </a:t>
            </a:r>
            <a:r>
              <a:rPr lang="ru-RU" b="0" dirty="0" smtClean="0">
                <a:solidFill>
                  <a:schemeClr val="accent1">
                    <a:lumMod val="50000"/>
                  </a:schemeClr>
                </a:solidFill>
              </a:rPr>
              <a:t>2020</a:t>
            </a:r>
            <a:endParaRPr lang="ru-RU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8986" y="787660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endParaRPr lang="ru-RU" sz="3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2780928"/>
            <a:ext cx="835292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>
                <a:solidFill>
                  <a:schemeClr val="accent5">
                    <a:lumMod val="50000"/>
                  </a:schemeClr>
                </a:solidFill>
              </a:rPr>
              <a:t>О ПОРЯДКЕ ПОДАЧИ ДЕКЛАРАЦИИ </a:t>
            </a:r>
          </a:p>
          <a:p>
            <a:pPr algn="ctr"/>
            <a:r>
              <a:rPr lang="ru-RU" sz="2600" dirty="0">
                <a:solidFill>
                  <a:schemeClr val="accent5">
                    <a:lumMod val="50000"/>
                  </a:schemeClr>
                </a:solidFill>
              </a:rPr>
              <a:t>О ХАРАКТЕРИСТИКЕ ОБЪЕКТА НЕДВИЖИМОСТИ</a:t>
            </a:r>
          </a:p>
          <a:p>
            <a:pPr algn="ctr"/>
            <a:r>
              <a:rPr lang="ru-RU" sz="2600" dirty="0">
                <a:solidFill>
                  <a:schemeClr val="accent5">
                    <a:lumMod val="50000"/>
                  </a:schemeClr>
                </a:solidFill>
              </a:rPr>
              <a:t>для сельхозтоваропроизводителей </a:t>
            </a:r>
          </a:p>
          <a:p>
            <a:endParaRPr lang="ru-RU" sz="1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800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3968" y="510661"/>
            <a:ext cx="68079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ГБУ СО «Центр государственной кадастровой оценки»</a:t>
            </a:r>
            <a:endParaRPr lang="en-US" b="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7450" y="6308725"/>
            <a:ext cx="22324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Правительство </a:t>
            </a:r>
          </a:p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Свердловской области</a:t>
            </a:r>
            <a:endParaRPr lang="en-US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11960" y="458797"/>
            <a:ext cx="4752528" cy="306674"/>
          </a:xfrm>
        </p:spPr>
        <p:txBody>
          <a:bodyPr/>
          <a:lstStyle/>
          <a:p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обработки деклараций 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8489"/>
            <a:ext cx="2232248" cy="1456527"/>
          </a:xfrm>
          <a:prstGeom prst="rect">
            <a:avLst/>
          </a:prstGeom>
          <a:effectLst>
            <a:reflection stA="0" endPos="65000" dist="50800" dir="5400000" sy="-100000" algn="bl" rotWithShape="0"/>
            <a:softEdge rad="0"/>
          </a:effectLst>
        </p:spPr>
      </p:pic>
      <p:sp>
        <p:nvSpPr>
          <p:cNvPr id="17" name="TextBox 16"/>
          <p:cNvSpPr txBox="1"/>
          <p:nvPr/>
        </p:nvSpPr>
        <p:spPr>
          <a:xfrm>
            <a:off x="1187450" y="6308725"/>
            <a:ext cx="22324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Правительство </a:t>
            </a:r>
          </a:p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Свердловской области</a:t>
            </a:r>
            <a:endParaRPr lang="en-US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1366" y="1988840"/>
            <a:ext cx="1512168" cy="4658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Заявитель</a:t>
            </a:r>
          </a:p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(его представитель)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1988840"/>
            <a:ext cx="936104" cy="4658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ГБУ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31366" y="2504310"/>
            <a:ext cx="1512168" cy="80139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Декларация о характеристиках объекта недвижимости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83768" y="2555601"/>
            <a:ext cx="1698388" cy="75820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Проверка на соответствие требованиям </a:t>
            </a:r>
          </a:p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Приказа №318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926198" y="3500605"/>
            <a:ext cx="1188219" cy="392184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Декларация не соответствует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388695" y="3503465"/>
            <a:ext cx="1188219" cy="392184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Декларация соответствует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97943" y="4071433"/>
            <a:ext cx="1916474" cy="601334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Уведомление об отказе в приеме декларации к рассмотрению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383836" y="4069520"/>
            <a:ext cx="2193823" cy="564627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Запрос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383836" y="4703437"/>
            <a:ext cx="2196276" cy="26488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Управление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Росреестра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по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СО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383837" y="5042242"/>
            <a:ext cx="2196275" cy="282314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ОМС МО СО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383836" y="5406448"/>
            <a:ext cx="2196276" cy="31536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ОГИВ СО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383836" y="5803701"/>
            <a:ext cx="2196276" cy="315361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Иные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869829" y="4750572"/>
            <a:ext cx="1487610" cy="93781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Информация, содержащаяся в открытых источниках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473379" y="4750572"/>
            <a:ext cx="1487610" cy="93781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Информация, имеющаяся в распоряжении ГБУ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932851" y="4061195"/>
            <a:ext cx="936104" cy="4658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ГБУ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869829" y="3320507"/>
            <a:ext cx="2806627" cy="63201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Сопоставление имеющейся информации со сведениями, указанными в декларации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374578" y="2696308"/>
            <a:ext cx="1693697" cy="392184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Информация не подтверждена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299336" y="2720933"/>
            <a:ext cx="1607049" cy="392184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Информация подтверждена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138176" y="2022301"/>
            <a:ext cx="1916474" cy="601334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Уведомление об отказе/частичном отказе в учете информации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299336" y="2045166"/>
            <a:ext cx="1835696" cy="601334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Уведомление о принятии информации к учету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1979538" y="2221777"/>
            <a:ext cx="756258" cy="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endCxn id="27" idx="0"/>
          </p:cNvCxnSpPr>
          <p:nvPr/>
        </p:nvCxnSpPr>
        <p:spPr>
          <a:xfrm>
            <a:off x="6096413" y="1875826"/>
            <a:ext cx="0" cy="146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H="1">
            <a:off x="1159621" y="1875826"/>
            <a:ext cx="4950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1159621" y="1875826"/>
            <a:ext cx="0" cy="113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8251355" y="1829788"/>
            <a:ext cx="0" cy="203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8217184" y="1844824"/>
            <a:ext cx="0" cy="31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H="1">
            <a:off x="1077779" y="1829788"/>
            <a:ext cx="7173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1077779" y="1829788"/>
            <a:ext cx="0" cy="159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2759922" y="3892789"/>
            <a:ext cx="0" cy="178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/>
          <p:nvPr/>
        </p:nvCxnSpPr>
        <p:spPr>
          <a:xfrm>
            <a:off x="3699000" y="3891357"/>
            <a:ext cx="0" cy="178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2771800" y="3313803"/>
            <a:ext cx="0" cy="186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3713058" y="3320507"/>
            <a:ext cx="0" cy="186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flipH="1">
            <a:off x="3210683" y="4360730"/>
            <a:ext cx="179988" cy="132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3210683" y="4374000"/>
            <a:ext cx="0" cy="1630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>
            <a:endCxn id="15" idx="1"/>
          </p:cNvCxnSpPr>
          <p:nvPr/>
        </p:nvCxnSpPr>
        <p:spPr>
          <a:xfrm>
            <a:off x="3210683" y="5183399"/>
            <a:ext cx="1731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 стрелкой 124"/>
          <p:cNvCxnSpPr/>
          <p:nvPr/>
        </p:nvCxnSpPr>
        <p:spPr>
          <a:xfrm>
            <a:off x="3196174" y="5564128"/>
            <a:ext cx="1731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 стрелкой 125"/>
          <p:cNvCxnSpPr/>
          <p:nvPr/>
        </p:nvCxnSpPr>
        <p:spPr>
          <a:xfrm>
            <a:off x="3208042" y="6003113"/>
            <a:ext cx="1731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 стрелкой 126"/>
          <p:cNvCxnSpPr/>
          <p:nvPr/>
        </p:nvCxnSpPr>
        <p:spPr>
          <a:xfrm>
            <a:off x="3208042" y="4835877"/>
            <a:ext cx="1731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>
            <a:stCxn id="12" idx="1"/>
          </p:cNvCxnSpPr>
          <p:nvPr/>
        </p:nvCxnSpPr>
        <p:spPr>
          <a:xfrm flipH="1">
            <a:off x="323528" y="4372100"/>
            <a:ext cx="874415" cy="1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323528" y="2221777"/>
            <a:ext cx="0" cy="2152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 стрелкой 132"/>
          <p:cNvCxnSpPr>
            <a:endCxn id="3" idx="1"/>
          </p:cNvCxnSpPr>
          <p:nvPr/>
        </p:nvCxnSpPr>
        <p:spPr>
          <a:xfrm>
            <a:off x="323528" y="2221777"/>
            <a:ext cx="1078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 стрелкой 134"/>
          <p:cNvCxnSpPr/>
          <p:nvPr/>
        </p:nvCxnSpPr>
        <p:spPr>
          <a:xfrm>
            <a:off x="7068275" y="4539020"/>
            <a:ext cx="0" cy="21155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 стрелкой 135"/>
          <p:cNvCxnSpPr/>
          <p:nvPr/>
        </p:nvCxnSpPr>
        <p:spPr>
          <a:xfrm>
            <a:off x="7740352" y="4528371"/>
            <a:ext cx="0" cy="21155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>
            <a:stCxn id="19" idx="3"/>
          </p:cNvCxnSpPr>
          <p:nvPr/>
        </p:nvCxnSpPr>
        <p:spPr>
          <a:xfrm flipV="1">
            <a:off x="5580112" y="5961381"/>
            <a:ext cx="17315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/>
          <p:cNvCxnSpPr/>
          <p:nvPr/>
        </p:nvCxnSpPr>
        <p:spPr>
          <a:xfrm flipH="1" flipV="1">
            <a:off x="5750811" y="4360730"/>
            <a:ext cx="2453" cy="16006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/>
          <p:cNvCxnSpPr>
            <a:stCxn id="13" idx="3"/>
          </p:cNvCxnSpPr>
          <p:nvPr/>
        </p:nvCxnSpPr>
        <p:spPr>
          <a:xfrm flipV="1">
            <a:off x="5577659" y="4351833"/>
            <a:ext cx="17315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 стрелкой 149"/>
          <p:cNvCxnSpPr/>
          <p:nvPr/>
        </p:nvCxnSpPr>
        <p:spPr>
          <a:xfrm flipV="1">
            <a:off x="5753264" y="4358629"/>
            <a:ext cx="1190666" cy="4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 стрелкой 153"/>
          <p:cNvCxnSpPr/>
          <p:nvPr/>
        </p:nvCxnSpPr>
        <p:spPr>
          <a:xfrm flipV="1">
            <a:off x="6119382" y="3088492"/>
            <a:ext cx="0" cy="19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 стрелкой 155"/>
          <p:cNvCxnSpPr/>
          <p:nvPr/>
        </p:nvCxnSpPr>
        <p:spPr>
          <a:xfrm flipV="1">
            <a:off x="8264318" y="3105304"/>
            <a:ext cx="0" cy="19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/>
          <p:cNvCxnSpPr>
            <a:stCxn id="27" idx="2"/>
          </p:cNvCxnSpPr>
          <p:nvPr/>
        </p:nvCxnSpPr>
        <p:spPr>
          <a:xfrm>
            <a:off x="6096413" y="2623635"/>
            <a:ext cx="0" cy="972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единительная линия 180"/>
          <p:cNvCxnSpPr>
            <a:endCxn id="23" idx="0"/>
          </p:cNvCxnSpPr>
          <p:nvPr/>
        </p:nvCxnSpPr>
        <p:spPr>
          <a:xfrm>
            <a:off x="7400903" y="3980438"/>
            <a:ext cx="0" cy="80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183"/>
          <p:cNvCxnSpPr/>
          <p:nvPr/>
        </p:nvCxnSpPr>
        <p:spPr>
          <a:xfrm>
            <a:off x="8251355" y="2623635"/>
            <a:ext cx="0" cy="972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489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699792" y="476672"/>
            <a:ext cx="6552728" cy="306674"/>
          </a:xfrm>
        </p:spPr>
        <p:txBody>
          <a:bodyPr/>
          <a:lstStyle/>
          <a:p>
            <a:r>
              <a:rPr lang="ru-RU" sz="2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ошибки в заполнении декларации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6" y="108449"/>
            <a:ext cx="2232248" cy="1456527"/>
          </a:xfrm>
          <a:prstGeom prst="rect">
            <a:avLst/>
          </a:prstGeom>
          <a:effectLst>
            <a:reflection stA="0" endPos="65000" dist="50800" dir="5400000" sy="-100000" algn="bl" rotWithShape="0"/>
            <a:softEdge rad="0"/>
          </a:effectLst>
        </p:spPr>
      </p:pic>
      <p:sp>
        <p:nvSpPr>
          <p:cNvPr id="17" name="TextBox 16"/>
          <p:cNvSpPr txBox="1"/>
          <p:nvPr/>
        </p:nvSpPr>
        <p:spPr>
          <a:xfrm>
            <a:off x="1187450" y="6308725"/>
            <a:ext cx="22324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Правительство </a:t>
            </a:r>
          </a:p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Свердловской области</a:t>
            </a:r>
            <a:endParaRPr lang="en-US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323528" y="1412776"/>
            <a:ext cx="8424936" cy="4536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just">
              <a:buAutoNum type="arabicPeriod"/>
            </a:pPr>
            <a:r>
              <a:rPr lang="ru-RU" sz="1600" b="0" dirty="0">
                <a:solidFill>
                  <a:srgbClr val="002060"/>
                </a:solidFill>
                <a:latin typeface="Ubuntu"/>
                <a:ea typeface="+mn-ea"/>
                <a:cs typeface="Arial" charset="0"/>
              </a:rPr>
              <a:t>Неверно указан кадастровый номер объекта недвижимости. Формат кадастрового номера 00:00:0000000:0000. Формат условного номера 00-00-00/000/000-000. </a:t>
            </a:r>
          </a:p>
          <a:p>
            <a:pPr marL="342900" indent="-342900" algn="just">
              <a:buAutoNum type="arabicPeriod"/>
            </a:pPr>
            <a:r>
              <a:rPr lang="ru-RU" sz="1600" b="0" dirty="0">
                <a:solidFill>
                  <a:srgbClr val="002060"/>
                </a:solidFill>
                <a:latin typeface="Ubuntu"/>
                <a:ea typeface="+mn-ea"/>
                <a:cs typeface="Arial" charset="0"/>
              </a:rPr>
              <a:t>Отсутствует выписка из ЕГРН.</a:t>
            </a:r>
          </a:p>
          <a:p>
            <a:pPr marL="342900" indent="-342900" algn="just">
              <a:buAutoNum type="arabicPeriod"/>
            </a:pPr>
            <a:r>
              <a:rPr lang="ru-RU" sz="1600" b="0" dirty="0">
                <a:solidFill>
                  <a:srgbClr val="002060"/>
                </a:solidFill>
                <a:latin typeface="Ubuntu"/>
                <a:ea typeface="+mn-ea"/>
                <a:cs typeface="Arial" charset="0"/>
              </a:rPr>
              <a:t>Неверно заполнены в Разделе 1 п. 2 «Сведения о заявителе» и п. 3 «Сведения о представителе заявителя».</a:t>
            </a:r>
          </a:p>
          <a:p>
            <a:pPr marL="342900" indent="-342900" algn="just">
              <a:buFontTx/>
              <a:buAutoNum type="arabicPeriod"/>
            </a:pPr>
            <a:r>
              <a:rPr lang="ru-RU" sz="1600" b="0" dirty="0">
                <a:solidFill>
                  <a:srgbClr val="002060"/>
                </a:solidFill>
                <a:latin typeface="Ubuntu"/>
                <a:ea typeface="+mn-ea"/>
                <a:cs typeface="Arial" charset="0"/>
              </a:rPr>
              <a:t>Не заполнен п. 4 «Цели представления декларации» Раздела 1.  </a:t>
            </a:r>
          </a:p>
          <a:p>
            <a:pPr marL="342900" indent="-342900" algn="just">
              <a:buAutoNum type="arabicPeriod"/>
            </a:pPr>
            <a:r>
              <a:rPr lang="ru-RU" sz="1600" b="0" dirty="0">
                <a:solidFill>
                  <a:srgbClr val="002060"/>
                </a:solidFill>
                <a:latin typeface="Ubuntu"/>
                <a:ea typeface="+mn-ea"/>
                <a:cs typeface="Arial" charset="0"/>
              </a:rPr>
              <a:t>Раздел 4 «Реестр документов, прилагаемых к декларации» содержит не полный перечень документов, прилагаемых к Декларации.</a:t>
            </a:r>
          </a:p>
          <a:p>
            <a:pPr marL="342900" indent="-342900" algn="just">
              <a:buAutoNum type="arabicPeriod"/>
            </a:pPr>
            <a:r>
              <a:rPr lang="ru-RU" sz="1600" b="0" dirty="0">
                <a:solidFill>
                  <a:srgbClr val="002060"/>
                </a:solidFill>
                <a:latin typeface="Ubuntu"/>
                <a:ea typeface="+mn-ea"/>
                <a:cs typeface="Arial" charset="0"/>
              </a:rPr>
              <a:t>Не соблюдается соответствие указанных сведений значениям сносок, утвержденной приказом  </a:t>
            </a:r>
            <a:r>
              <a:rPr lang="ru-RU" sz="1600" b="0" dirty="0" err="1">
                <a:solidFill>
                  <a:srgbClr val="002060"/>
                </a:solidFill>
                <a:latin typeface="Ubuntu"/>
                <a:ea typeface="+mn-ea"/>
                <a:cs typeface="Arial" charset="0"/>
              </a:rPr>
              <a:t>Минэкономразвия</a:t>
            </a:r>
            <a:r>
              <a:rPr lang="ru-RU" sz="1600" b="0" dirty="0">
                <a:solidFill>
                  <a:srgbClr val="002060"/>
                </a:solidFill>
                <a:latin typeface="Ubuntu"/>
                <a:ea typeface="+mn-ea"/>
                <a:cs typeface="Arial" charset="0"/>
              </a:rPr>
              <a:t> России формы Декларации (всего 57 сносок).</a:t>
            </a:r>
          </a:p>
          <a:p>
            <a:pPr marL="342900" indent="-342900" algn="just">
              <a:buAutoNum type="arabicPeriod"/>
            </a:pPr>
            <a:r>
              <a:rPr lang="ru-RU" sz="1600" b="0" dirty="0">
                <a:solidFill>
                  <a:srgbClr val="002060"/>
                </a:solidFill>
                <a:latin typeface="Ubuntu"/>
                <a:ea typeface="+mn-ea"/>
                <a:cs typeface="Arial" charset="0"/>
              </a:rPr>
              <a:t>Отсутствует подпись с расшифровкой на каждом листе Декларации, не зависимо от заполнения разделов.</a:t>
            </a:r>
          </a:p>
          <a:p>
            <a:pPr marL="342900" indent="-342900" algn="just">
              <a:buFontTx/>
              <a:buAutoNum type="arabicPeriod"/>
            </a:pPr>
            <a:r>
              <a:rPr lang="ru-RU" sz="1600" b="0" dirty="0">
                <a:solidFill>
                  <a:srgbClr val="002060"/>
                </a:solidFill>
                <a:latin typeface="Ubuntu"/>
                <a:ea typeface="+mn-ea"/>
                <a:cs typeface="Arial" charset="0"/>
              </a:rPr>
              <a:t>Нарушена форма Декларации, не зависимо от заполнения разделов (всего четыре раздела).</a:t>
            </a:r>
          </a:p>
          <a:p>
            <a:pPr marL="342900" indent="-342900" algn="just">
              <a:buFontTx/>
              <a:buAutoNum type="arabicPeriod"/>
            </a:pPr>
            <a:r>
              <a:rPr lang="ru-RU" sz="1600" b="0" dirty="0">
                <a:solidFill>
                  <a:srgbClr val="002060"/>
                </a:solidFill>
                <a:latin typeface="Ubuntu"/>
                <a:ea typeface="+mn-ea"/>
                <a:cs typeface="Arial" charset="0"/>
              </a:rPr>
              <a:t>Не заверены документы, подтверждающие характеристики объекта (</a:t>
            </a:r>
            <a:r>
              <a:rPr lang="ru-RU" sz="1600" b="0" dirty="0" err="1">
                <a:solidFill>
                  <a:srgbClr val="002060"/>
                </a:solidFill>
                <a:latin typeface="Ubuntu"/>
                <a:ea typeface="+mn-ea"/>
                <a:cs typeface="Arial" charset="0"/>
              </a:rPr>
              <a:t>заверительная</a:t>
            </a:r>
            <a:r>
              <a:rPr lang="ru-RU" sz="1600" b="0" dirty="0">
                <a:solidFill>
                  <a:srgbClr val="002060"/>
                </a:solidFill>
                <a:latin typeface="Ubuntu"/>
                <a:ea typeface="+mn-ea"/>
                <a:cs typeface="Arial" charset="0"/>
              </a:rPr>
              <a:t> надпись, дата, подпись, расшифровка подписи).</a:t>
            </a:r>
          </a:p>
          <a:p>
            <a:pPr marL="342900" indent="-342900" algn="just">
              <a:buAutoNum type="arabicPeriod"/>
            </a:pPr>
            <a:endParaRPr lang="ru-RU" sz="1600" b="0" dirty="0">
              <a:solidFill>
                <a:srgbClr val="002060"/>
              </a:solidFill>
              <a:latin typeface="Ubuntu"/>
              <a:ea typeface="+mn-ea"/>
              <a:cs typeface="Arial" charset="0"/>
            </a:endParaRPr>
          </a:p>
          <a:p>
            <a:pPr marL="342900" indent="-342900" algn="just">
              <a:buAutoNum type="arabicPeriod"/>
            </a:pPr>
            <a:endParaRPr lang="ru-RU" sz="1300" b="0" dirty="0">
              <a:solidFill>
                <a:srgbClr val="002060"/>
              </a:solidFill>
              <a:latin typeface="Ubuntu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926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11960" y="458797"/>
            <a:ext cx="4752528" cy="306674"/>
          </a:xfrm>
        </p:spPr>
        <p:txBody>
          <a:bodyPr/>
          <a:lstStyle/>
          <a:p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Нормативные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правовые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акты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327905" y="1699848"/>
            <a:ext cx="8591385" cy="1017893"/>
            <a:chOff x="185646" y="0"/>
            <a:chExt cx="6851351" cy="611815"/>
          </a:xfrm>
          <a:solidFill>
            <a:schemeClr val="bg1"/>
          </a:solidFill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185646" y="0"/>
              <a:ext cx="6851351" cy="611815"/>
            </a:xfrm>
            <a:prstGeom prst="round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Скругленный прямоугольник 4"/>
            <p:cNvSpPr/>
            <p:nvPr/>
          </p:nvSpPr>
          <p:spPr>
            <a:xfrm>
              <a:off x="215512" y="29866"/>
              <a:ext cx="6791619" cy="552083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000" b="1" kern="12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Федеральный закон от 03.07.2016 №237-ФЗ </a:t>
              </a:r>
            </a:p>
            <a:p>
              <a:pPr lvl="0" algn="ctr" defTabSz="6223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000" b="1" kern="12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«О государственной кадастровой оценке» </a:t>
              </a:r>
            </a:p>
            <a:p>
              <a:pPr lvl="0" algn="ctr" defTabSz="6223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000" b="1" kern="12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(с изменениями от 29.07.2017)</a:t>
              </a: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339593" y="2920574"/>
            <a:ext cx="8579699" cy="1257366"/>
            <a:chOff x="466796" y="896995"/>
            <a:chExt cx="6815292" cy="91840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466796" y="896995"/>
              <a:ext cx="6815292" cy="918400"/>
            </a:xfrm>
            <a:prstGeom prst="round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3">
                <a:hueOff val="5625132"/>
                <a:satOff val="-8440"/>
                <a:lumOff val="-137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511628" y="923454"/>
              <a:ext cx="6725626" cy="8287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spcAft>
                  <a:spcPts val="0"/>
                </a:spcAft>
              </a:pPr>
              <a:r>
                <a:rPr lang="ru-RU" sz="2000" b="1" kern="12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Приказ </a:t>
              </a:r>
              <a:r>
                <a:rPr lang="ru-RU" sz="2000" b="1" kern="1200" dirty="0" err="1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Минэкономразвия</a:t>
              </a:r>
              <a:r>
                <a:rPr lang="ru-RU" sz="2000" b="1" kern="12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России</a:t>
              </a:r>
              <a:endParaRPr lang="ru-RU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 defTabSz="622300">
                <a:spcAft>
                  <a:spcPts val="0"/>
                </a:spcAft>
              </a:pPr>
              <a:r>
                <a:rPr lang="ru-RU" sz="20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от 4 июня 2019 г. N 318</a:t>
              </a:r>
              <a:endParaRPr lang="ru-RU" sz="2000" b="1" kern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 defTabSz="6223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000" b="1" kern="12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«Об утверждении Порядка рассмотрения декларации о характеристиках объекта недвижимости, в том числе ее формы»</a:t>
              </a:r>
            </a:p>
          </p:txBody>
        </p:sp>
      </p:grp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66" y="37207"/>
            <a:ext cx="2232248" cy="1456527"/>
          </a:xfrm>
          <a:prstGeom prst="rect">
            <a:avLst/>
          </a:prstGeom>
          <a:effectLst>
            <a:reflection stA="0" endPos="65000" dist="50800" dir="5400000" sy="-100000" algn="bl" rotWithShape="0"/>
            <a:softEdge rad="0"/>
          </a:effectLst>
        </p:spPr>
      </p:pic>
      <p:sp>
        <p:nvSpPr>
          <p:cNvPr id="17" name="TextBox 16"/>
          <p:cNvSpPr txBox="1"/>
          <p:nvPr/>
        </p:nvSpPr>
        <p:spPr>
          <a:xfrm>
            <a:off x="1187450" y="6308725"/>
            <a:ext cx="22324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Правительство </a:t>
            </a:r>
          </a:p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Свердловской области</a:t>
            </a:r>
            <a:endParaRPr lang="en-US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327906" y="4413644"/>
            <a:ext cx="8591385" cy="918400"/>
            <a:chOff x="445498" y="875915"/>
            <a:chExt cx="6815292" cy="918400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445498" y="875915"/>
              <a:ext cx="6815292" cy="918400"/>
            </a:xfrm>
            <a:prstGeom prst="roundRect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3">
                <a:hueOff val="5625132"/>
                <a:satOff val="-8440"/>
                <a:lumOff val="-137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490331" y="920748"/>
              <a:ext cx="6725626" cy="8287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000" b="1" kern="12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Локальные нормативные правовые акты </a:t>
              </a:r>
            </a:p>
            <a:p>
              <a:pPr lvl="0" algn="ctr" defTabSz="6223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000" b="1" kern="1200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ГБУ СО «Центр государственной кадастровой оценки»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80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699792" y="476672"/>
            <a:ext cx="6552728" cy="306674"/>
          </a:xfrm>
        </p:spPr>
        <p:txBody>
          <a:bodyPr/>
          <a:lstStyle/>
          <a:p>
            <a:r>
              <a:rPr lang="ru-RU" sz="2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Лица, имеющие право на подачу Декларации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6" y="108449"/>
            <a:ext cx="2232248" cy="1456527"/>
          </a:xfrm>
          <a:prstGeom prst="rect">
            <a:avLst/>
          </a:prstGeom>
          <a:effectLst>
            <a:reflection stA="0" endPos="65000" dist="50800" dir="5400000" sy="-100000" algn="bl" rotWithShape="0"/>
            <a:softEdge rad="0"/>
          </a:effectLst>
        </p:spPr>
      </p:pic>
      <p:sp>
        <p:nvSpPr>
          <p:cNvPr id="17" name="TextBox 16"/>
          <p:cNvSpPr txBox="1"/>
          <p:nvPr/>
        </p:nvSpPr>
        <p:spPr>
          <a:xfrm>
            <a:off x="1187450" y="6308725"/>
            <a:ext cx="22324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Правительство </a:t>
            </a:r>
          </a:p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Свердловской области</a:t>
            </a:r>
            <a:endParaRPr lang="en-US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8186" y="1468543"/>
            <a:ext cx="857630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0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Подать Декларацию вправе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Open Sans"/>
              </a:rPr>
              <a:t>юридические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 и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Open Sans"/>
              </a:rPr>
              <a:t>физические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 лица, являющиеся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Open Sans"/>
              </a:rPr>
              <a:t> </a:t>
            </a:r>
            <a:r>
              <a:rPr lang="ru-RU" sz="1600" u="sng" dirty="0">
                <a:solidFill>
                  <a:schemeClr val="accent2">
                    <a:lumMod val="50000"/>
                  </a:schemeClr>
                </a:solidFill>
                <a:latin typeface="Open Sans"/>
              </a:rPr>
              <a:t>правообладателями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Open Sans"/>
              </a:rPr>
              <a:t>или </a:t>
            </a:r>
            <a:r>
              <a:rPr lang="ru-RU" sz="1600" u="sng" dirty="0">
                <a:solidFill>
                  <a:schemeClr val="accent2">
                    <a:lumMod val="50000"/>
                  </a:schemeClr>
                </a:solidFill>
                <a:latin typeface="Open Sans"/>
              </a:rPr>
              <a:t>представителями правообладателей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Open Sans"/>
              </a:rPr>
              <a:t> 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объектов недвижимости: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Open Sans"/>
              </a:rPr>
              <a:t>собственник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 объекта недвижимости;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обладатель иных вещных прав в отношении указанного объекта. Эти права регламентируются вторым разделом части 1 Гражданского Кодекса РФ и включают в себя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Open Sans"/>
              </a:rPr>
              <a:t>право пожизненного наследуемого владения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 земельным участком,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Open Sans"/>
              </a:rPr>
              <a:t>право постоянного (бессрочного) пользования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 земельным участком,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Open Sans"/>
              </a:rPr>
              <a:t>сервитуты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,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Open Sans"/>
              </a:rPr>
              <a:t>право хозяйственного ведения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 имуществом и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Open Sans"/>
              </a:rPr>
              <a:t>право оперативного управления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 имуществом;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владелец и пользователь объектов недвижимости на основании обязательств, установленных главами 33-36 раздела IV части II Гражданского Кодекса РФ (обязательства, предусмотренные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Open Sans"/>
              </a:rPr>
              <a:t>договором ренты и пожизненного содержания с иждивением, аренды, найма жилого помещения, безвозмездного пользования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);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Open Sans"/>
              </a:rPr>
              <a:t>представитель заявителя 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  <a:latin typeface="Open Sans"/>
              </a:rPr>
              <a:t>при наличии доверенности или иного подтверждающего полномочия представителя документа, заверенных в соответствии с действующим законодательством Российской Федерации.</a:t>
            </a:r>
            <a:endParaRPr lang="ru-RU" sz="1600" b="0" i="0" dirty="0">
              <a:solidFill>
                <a:schemeClr val="accent1">
                  <a:lumMod val="50000"/>
                </a:schemeClr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588623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699792" y="476672"/>
            <a:ext cx="6552728" cy="306674"/>
          </a:xfrm>
        </p:spPr>
        <p:txBody>
          <a:bodyPr/>
          <a:lstStyle/>
          <a:p>
            <a:r>
              <a:rPr lang="ru-RU" sz="2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Обязательный перечень документов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6" y="108449"/>
            <a:ext cx="2232248" cy="1456527"/>
          </a:xfrm>
          <a:prstGeom prst="rect">
            <a:avLst/>
          </a:prstGeom>
          <a:effectLst>
            <a:reflection stA="0" endPos="65000" dist="50800" dir="5400000" sy="-100000" algn="bl" rotWithShape="0"/>
            <a:softEdge rad="0"/>
          </a:effectLst>
        </p:spPr>
      </p:pic>
      <p:sp>
        <p:nvSpPr>
          <p:cNvPr id="17" name="TextBox 16"/>
          <p:cNvSpPr txBox="1"/>
          <p:nvPr/>
        </p:nvSpPr>
        <p:spPr>
          <a:xfrm>
            <a:off x="1187450" y="6308725"/>
            <a:ext cx="22324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Правительство </a:t>
            </a:r>
          </a:p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Свердловской области</a:t>
            </a:r>
            <a:endParaRPr lang="en-US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8186" y="1776320"/>
            <a:ext cx="857630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При обращении правообладателя:</a:t>
            </a:r>
          </a:p>
          <a:p>
            <a:pPr marL="285750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декларация о характеристиках объекта недвижимости по установленной форме;</a:t>
            </a:r>
          </a:p>
          <a:p>
            <a:pPr marL="285750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документ, удостоверяющий личность правообладателя;</a:t>
            </a:r>
          </a:p>
          <a:p>
            <a:pPr marL="285750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копии документов, подтверждающие наличие прав на объект недвижимости, удостоверенные в порядке, предусмотренном законодательством,</a:t>
            </a:r>
            <a:endParaRPr lang="en-US" sz="1400" b="0" dirty="0">
              <a:solidFill>
                <a:srgbClr val="002060"/>
              </a:solidFill>
              <a:latin typeface="Ubuntu"/>
            </a:endParaRPr>
          </a:p>
          <a:p>
            <a:pPr marL="285750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выписка из Единого государственного реестра недвижимости (далее - ЕГРН). </a:t>
            </a:r>
          </a:p>
          <a:p>
            <a:pPr>
              <a:spcAft>
                <a:spcPts val="600"/>
              </a:spcAft>
            </a:pPr>
            <a:r>
              <a:rPr lang="ru-RU" sz="1600" b="0" dirty="0"/>
              <a:t> </a:t>
            </a:r>
          </a:p>
          <a:p>
            <a:pPr>
              <a:spcAft>
                <a:spcPts val="600"/>
              </a:spcAft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При обращении представителя правообладателя:</a:t>
            </a:r>
          </a:p>
          <a:p>
            <a:pPr marL="285750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декларация о характеристиках объекта недвижимости по установленной форме;</a:t>
            </a:r>
          </a:p>
          <a:p>
            <a:pPr marL="285750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документ, удостоверяющий личность представителя правообладателя;</a:t>
            </a:r>
          </a:p>
          <a:p>
            <a:pPr marL="285750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документ, удостоверяющий полномочия представителя правообладателя, удостоверенные в порядке, предусмотренном законодательством;</a:t>
            </a:r>
          </a:p>
          <a:p>
            <a:pPr marL="285750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копии документов, подтверждающие наличие прав на объект недвижимости, удостоверенные в порядке, предусмотренном законодательством,</a:t>
            </a:r>
          </a:p>
          <a:p>
            <a:pPr marL="285750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выписка из Единого государственного реестра недвижимости (далее - ЕГРН). </a:t>
            </a:r>
          </a:p>
          <a:p>
            <a:pPr algn="just">
              <a:spcAft>
                <a:spcPts val="600"/>
              </a:spcAft>
            </a:pPr>
            <a:endParaRPr lang="ru-RU" sz="1600" b="0" i="0" dirty="0">
              <a:solidFill>
                <a:schemeClr val="accent1">
                  <a:lumMod val="50000"/>
                </a:schemeClr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575351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6" y="108449"/>
            <a:ext cx="2232248" cy="1456527"/>
          </a:xfrm>
          <a:prstGeom prst="rect">
            <a:avLst/>
          </a:prstGeom>
          <a:effectLst>
            <a:reflection stA="0" endPos="65000" dist="50800" dir="5400000" sy="-100000" algn="bl" rotWithShape="0"/>
            <a:softEdge rad="0"/>
          </a:effectLst>
        </p:spPr>
      </p:pic>
      <p:sp>
        <p:nvSpPr>
          <p:cNvPr id="17" name="TextBox 16"/>
          <p:cNvSpPr txBox="1"/>
          <p:nvPr/>
        </p:nvSpPr>
        <p:spPr>
          <a:xfrm>
            <a:off x="1187450" y="6308725"/>
            <a:ext cx="22324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Правительство </a:t>
            </a:r>
          </a:p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Свердловской области</a:t>
            </a:r>
            <a:endParaRPr lang="en-US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8186" y="1741443"/>
            <a:ext cx="8576302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Сведения, которые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</a:rPr>
              <a:t>сельхозтоваропроизводитель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 вправе предоставить по собственной инициативе:</a:t>
            </a:r>
          </a:p>
          <a:p>
            <a:pPr marL="285750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Категория земель (п. 3 Раздел 2); </a:t>
            </a:r>
          </a:p>
          <a:p>
            <a:pPr marL="285750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Вид разрешенного использования (п. 4 Раздел 2); </a:t>
            </a:r>
          </a:p>
          <a:p>
            <a:pPr marL="285750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Фактическое использование земельного участка (п. 5 Раздел 2); </a:t>
            </a:r>
          </a:p>
          <a:p>
            <a:pPr marL="285750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Вид угодий (п. 19 Раздел 2); </a:t>
            </a:r>
          </a:p>
          <a:p>
            <a:pPr marL="285750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Показатели состояния почв (п. 20 Раздел 2); </a:t>
            </a:r>
          </a:p>
          <a:p>
            <a:pPr marL="285750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Наличие недостатков, препятствующих рациональному использованию и охране земель (п. 20 Раздел 2).</a:t>
            </a:r>
          </a:p>
          <a:p>
            <a:pPr>
              <a:spcAft>
                <a:spcPts val="600"/>
              </a:spcAft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Перечень документов, который заявитель вправе предоставить по собственной инициативе:</a:t>
            </a:r>
          </a:p>
          <a:p>
            <a:pPr marL="285750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Кадастровый паспорт на земельный участок;</a:t>
            </a:r>
          </a:p>
          <a:p>
            <a:pPr marL="285750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Информация о состоянии плодородия почв по результатам агрохимического обследования земельного участка. </a:t>
            </a:r>
          </a:p>
          <a:p>
            <a:pPr marL="285750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400" b="0" dirty="0">
                <a:solidFill>
                  <a:srgbClr val="002060"/>
                </a:solidFill>
                <a:latin typeface="Ubuntu"/>
              </a:rPr>
              <a:t>Иные документы, подтверждающие указанные в Декларации значения характеристик.</a:t>
            </a:r>
          </a:p>
          <a:p>
            <a:pPr algn="just"/>
            <a:endParaRPr lang="ru-RU" sz="1600" b="0" i="0" dirty="0">
              <a:solidFill>
                <a:schemeClr val="accent1">
                  <a:lumMod val="50000"/>
                </a:schemeClr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39027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699792" y="476672"/>
            <a:ext cx="6552728" cy="306674"/>
          </a:xfrm>
        </p:spPr>
        <p:txBody>
          <a:bodyPr/>
          <a:lstStyle/>
          <a:p>
            <a:r>
              <a:rPr lang="ru-RU" sz="2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Периоды подачи декларации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2232248" cy="1456527"/>
          </a:xfrm>
          <a:prstGeom prst="rect">
            <a:avLst/>
          </a:prstGeom>
          <a:effectLst>
            <a:reflection stA="0" endPos="65000" dist="50800" dir="5400000" sy="-100000" algn="bl" rotWithShape="0"/>
            <a:softEdge rad="0"/>
          </a:effectLst>
        </p:spPr>
      </p:pic>
      <p:sp>
        <p:nvSpPr>
          <p:cNvPr id="17" name="TextBox 16"/>
          <p:cNvSpPr txBox="1"/>
          <p:nvPr/>
        </p:nvSpPr>
        <p:spPr>
          <a:xfrm>
            <a:off x="1187450" y="6308725"/>
            <a:ext cx="22324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Правительство </a:t>
            </a:r>
          </a:p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Свердловской области</a:t>
            </a:r>
            <a:endParaRPr lang="en-US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51520" y="1204935"/>
            <a:ext cx="8784976" cy="497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endParaRPr lang="ru-RU" sz="105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земельным участкам:</a:t>
            </a:r>
          </a:p>
          <a:p>
            <a:r>
              <a:rPr lang="ru-RU" sz="24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Декларации принимаются на постоянной основе, в том числе</a:t>
            </a:r>
          </a:p>
          <a:p>
            <a:pPr algn="just"/>
            <a:r>
              <a:rPr lang="ru-RU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период подготовки к проведению государственной кадастровой оценки </a:t>
            </a:r>
            <a:r>
              <a:rPr lang="ru-RU" sz="18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01.01.2020 года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период рассмотрения замечаний к промежуточным отчетным документам (проект отчета). Информирование о размещении промежуточных отчетных документов будет осуществлено в порядке, предусмотренном пунктами </a:t>
            </a:r>
            <a:r>
              <a:rPr lang="ru-RU" sz="1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12-14 статьи 14 Федерального закона от 03.07.2016 № 237-ФЗ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государственной кадастровой оценке»;</a:t>
            </a:r>
          </a:p>
          <a:p>
            <a:pPr algn="just"/>
            <a:r>
              <a:rPr lang="ru-RU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период после утверждения результатов определения кадастровой стоимости декларация о характеристиках объекта недвижимости может быть приложена к обращению об исправлении технической и (или) методологической ошибок, допущенных при определении кадастровой стоимости (статья 21 Закона). </a:t>
            </a:r>
            <a:endParaRPr lang="ru-RU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88640"/>
            <a:ext cx="1008112" cy="1016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308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699792" y="476672"/>
            <a:ext cx="6552728" cy="306674"/>
          </a:xfrm>
        </p:spPr>
        <p:txBody>
          <a:bodyPr/>
          <a:lstStyle/>
          <a:p>
            <a:r>
              <a:rPr lang="ru-RU" sz="2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Способы подачи декларации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2232248" cy="1456527"/>
          </a:xfrm>
          <a:prstGeom prst="rect">
            <a:avLst/>
          </a:prstGeom>
          <a:effectLst>
            <a:reflection stA="0" endPos="65000" dist="50800" dir="5400000" sy="-100000" algn="bl" rotWithShape="0"/>
            <a:softEdge rad="0"/>
          </a:effectLst>
        </p:spPr>
      </p:pic>
      <p:sp>
        <p:nvSpPr>
          <p:cNvPr id="17" name="TextBox 16"/>
          <p:cNvSpPr txBox="1"/>
          <p:nvPr/>
        </p:nvSpPr>
        <p:spPr>
          <a:xfrm>
            <a:off x="1187450" y="6308725"/>
            <a:ext cx="22324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Правительство </a:t>
            </a:r>
          </a:p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Свердловской области</a:t>
            </a:r>
            <a:endParaRPr lang="en-US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65877"/>
            <a:ext cx="828571" cy="85886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5576" y="1556713"/>
            <a:ext cx="77048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Подать декларацию о характеристиках объекта недвижимости можно следующими способами:</a:t>
            </a:r>
          </a:p>
          <a:p>
            <a:endParaRPr lang="ru-RU" sz="1400" b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форме электронного документа, заверенного электронной цифровой подписью заявителя (в соответствии с Федеральным законом от 06.04.2011 N 63-ФЗ "Об электронной подписи") на электронный адрес: 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deklar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@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cgko66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.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ru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n-US" sz="1800" b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Почтовым отправлением в адрес ГБУ 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«Центр государственной кадастровой оценки»: 620014, г. Екатеринбург, ул. 8 Марта, д. 13, оф. 5502;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800" b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личном обращении в ГБУ 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«Центр государственной кадастровой оценки».</a:t>
            </a:r>
            <a:endParaRPr lang="ru-RU" sz="1800" b="0" i="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438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699792" y="476672"/>
            <a:ext cx="6552728" cy="306674"/>
          </a:xfrm>
        </p:spPr>
        <p:txBody>
          <a:bodyPr/>
          <a:lstStyle/>
          <a:p>
            <a:r>
              <a:rPr lang="ru-RU" sz="2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Особенности заполнения декларации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86" y="108449"/>
            <a:ext cx="2232248" cy="1456527"/>
          </a:xfrm>
          <a:prstGeom prst="rect">
            <a:avLst/>
          </a:prstGeom>
          <a:effectLst>
            <a:reflection stA="0" endPos="65000" dist="50800" dir="5400000" sy="-100000" algn="bl" rotWithShape="0"/>
            <a:softEdge rad="0"/>
          </a:effectLst>
        </p:spPr>
      </p:pic>
      <p:sp>
        <p:nvSpPr>
          <p:cNvPr id="17" name="TextBox 16"/>
          <p:cNvSpPr txBox="1"/>
          <p:nvPr/>
        </p:nvSpPr>
        <p:spPr>
          <a:xfrm>
            <a:off x="1187450" y="6308725"/>
            <a:ext cx="22324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Правительство </a:t>
            </a:r>
          </a:p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Свердловской области</a:t>
            </a:r>
            <a:endParaRPr lang="en-US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71751"/>
            <a:ext cx="720080" cy="91651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3528" y="1393188"/>
            <a:ext cx="856895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FF0000"/>
                </a:solidFill>
                <a:latin typeface="Ubuntu"/>
              </a:rPr>
              <a:t>1</a:t>
            </a:r>
            <a:r>
              <a:rPr lang="ru-RU" sz="1400" dirty="0">
                <a:solidFill>
                  <a:srgbClr val="002060"/>
                </a:solidFill>
                <a:latin typeface="Ubuntu"/>
              </a:rPr>
              <a:t>. </a:t>
            </a:r>
            <a:r>
              <a:rPr lang="ru-RU" sz="1400" b="0" dirty="0">
                <a:solidFill>
                  <a:srgbClr val="002060"/>
                </a:solidFill>
                <a:latin typeface="Ubuntu"/>
              </a:rPr>
              <a:t>При подаче Декларации собственником, пункт 3 Раздела 1 Декларации не заполняются.</a:t>
            </a:r>
          </a:p>
          <a:p>
            <a:pPr algn="just"/>
            <a:r>
              <a:rPr lang="ru-RU" sz="1400" dirty="0">
                <a:solidFill>
                  <a:srgbClr val="FF0000"/>
                </a:solidFill>
                <a:latin typeface="Ubuntu"/>
              </a:rPr>
              <a:t>2. </a:t>
            </a:r>
            <a:r>
              <a:rPr lang="ru-RU" sz="1400" b="0" dirty="0">
                <a:solidFill>
                  <a:srgbClr val="002060"/>
                </a:solidFill>
                <a:latin typeface="Ubuntu"/>
              </a:rPr>
              <a:t>При подаче Декларации заявителем или представителем заявителя, заполняются пункты 2 и 3 Раздела 1 Декларации соответственно.</a:t>
            </a:r>
          </a:p>
          <a:p>
            <a:pPr algn="just"/>
            <a:r>
              <a:rPr lang="ru-RU" sz="1400" dirty="0">
                <a:solidFill>
                  <a:srgbClr val="FF0000"/>
                </a:solidFill>
                <a:latin typeface="Ubuntu"/>
              </a:rPr>
              <a:t>3. </a:t>
            </a:r>
            <a:r>
              <a:rPr lang="ru-RU" sz="1400" b="0" dirty="0">
                <a:solidFill>
                  <a:srgbClr val="002060"/>
                </a:solidFill>
                <a:latin typeface="Ubuntu"/>
              </a:rPr>
              <a:t>Одна Декларация представляется в отношении одного объекта недвижимости на русском языке, на бумажном носителе, заполняется разборчиво от руки печатными буквами шариковой ручкой с чернилами черного либо синего цвета или с использованием технических средств, или в форме электронного документа без сокращений слов, аббревиатур, исправлений, подчисток или иных помарок.</a:t>
            </a:r>
          </a:p>
          <a:p>
            <a:pPr algn="just"/>
            <a:r>
              <a:rPr lang="en-US" sz="1400" dirty="0">
                <a:solidFill>
                  <a:srgbClr val="FF0000"/>
                </a:solidFill>
                <a:latin typeface="Ubuntu"/>
              </a:rPr>
              <a:t>4</a:t>
            </a:r>
            <a:r>
              <a:rPr lang="ru-RU" sz="1400" dirty="0">
                <a:solidFill>
                  <a:srgbClr val="FF0000"/>
                </a:solidFill>
                <a:latin typeface="Ubuntu"/>
              </a:rPr>
              <a:t>. </a:t>
            </a:r>
            <a:r>
              <a:rPr lang="ru-RU" sz="1400" b="0" dirty="0">
                <a:solidFill>
                  <a:srgbClr val="002060"/>
                </a:solidFill>
                <a:latin typeface="Ubuntu"/>
              </a:rPr>
              <a:t>Раздел 2 заполняется в случае, если объектом недвижимости, в отношении которого подается Декларация, является земельный участок. </a:t>
            </a:r>
          </a:p>
          <a:p>
            <a:pPr algn="just"/>
            <a:r>
              <a:rPr lang="en-US" sz="1400" dirty="0">
                <a:solidFill>
                  <a:srgbClr val="FF0000"/>
                </a:solidFill>
                <a:latin typeface="Ubuntu"/>
              </a:rPr>
              <a:t>5</a:t>
            </a:r>
            <a:r>
              <a:rPr lang="ru-RU" sz="1400" dirty="0">
                <a:solidFill>
                  <a:srgbClr val="FF0000"/>
                </a:solidFill>
                <a:latin typeface="Ubuntu"/>
              </a:rPr>
              <a:t>. </a:t>
            </a:r>
            <a:r>
              <a:rPr lang="ru-RU" sz="1400" b="0" dirty="0">
                <a:solidFill>
                  <a:srgbClr val="002060"/>
                </a:solidFill>
                <a:latin typeface="Ubuntu"/>
              </a:rPr>
              <a:t>В соответствии с разделом 4 Декларации, в качестве приложения предоставить копии любых материалов, подтверждающих информацию, содержащуюся в Декларации (выписка из ЕГРН, договор аренды, кадастровый паспорт и т.п.).</a:t>
            </a:r>
          </a:p>
          <a:p>
            <a:pPr algn="just"/>
            <a:r>
              <a:rPr lang="en-US" sz="1400" dirty="0">
                <a:solidFill>
                  <a:srgbClr val="FF0000"/>
                </a:solidFill>
                <a:latin typeface="Ubuntu"/>
              </a:rPr>
              <a:t>6</a:t>
            </a:r>
            <a:r>
              <a:rPr lang="ru-RU" sz="1400" dirty="0">
                <a:solidFill>
                  <a:srgbClr val="FF0000"/>
                </a:solidFill>
                <a:latin typeface="Ubuntu"/>
              </a:rPr>
              <a:t>. Не допускается изменения формы Декларации не зависимо от её заполнения. </a:t>
            </a:r>
          </a:p>
          <a:p>
            <a:pPr algn="just"/>
            <a:r>
              <a:rPr lang="en-US" sz="1400" dirty="0">
                <a:solidFill>
                  <a:srgbClr val="FF0000"/>
                </a:solidFill>
                <a:latin typeface="Ubuntu"/>
              </a:rPr>
              <a:t>7</a:t>
            </a:r>
            <a:r>
              <a:rPr lang="ru-RU" sz="1400" dirty="0">
                <a:solidFill>
                  <a:srgbClr val="FF0000"/>
                </a:solidFill>
                <a:latin typeface="Ubuntu"/>
              </a:rPr>
              <a:t>. </a:t>
            </a:r>
            <a:r>
              <a:rPr lang="ru-RU" sz="1400" b="0" dirty="0">
                <a:solidFill>
                  <a:srgbClr val="002060"/>
                </a:solidFill>
                <a:latin typeface="Ubuntu"/>
              </a:rPr>
              <a:t>При подаче Декларации на бумажном носителе необходимо ставить на каждый лист  число и подпись заявителя или его представителя, в противном случае будет отказано в рассмотрении.</a:t>
            </a:r>
          </a:p>
          <a:p>
            <a:pPr algn="just"/>
            <a:r>
              <a:rPr lang="en-US" sz="1400" i="0" dirty="0">
                <a:solidFill>
                  <a:srgbClr val="FF0000"/>
                </a:solidFill>
                <a:effectLst/>
                <a:latin typeface="Ubuntu"/>
              </a:rPr>
              <a:t>8</a:t>
            </a:r>
            <a:r>
              <a:rPr lang="ru-RU" sz="1400" i="0" dirty="0">
                <a:solidFill>
                  <a:srgbClr val="FF0000"/>
                </a:solidFill>
                <a:effectLst/>
                <a:latin typeface="Ubuntu"/>
              </a:rPr>
              <a:t>. </a:t>
            </a:r>
            <a:r>
              <a:rPr lang="ru-RU" sz="1400" b="0" dirty="0">
                <a:solidFill>
                  <a:srgbClr val="002060"/>
                </a:solidFill>
                <a:latin typeface="Ubuntu"/>
              </a:rPr>
              <a:t>При подаче Декларации в форме электронного документа весь пакет документов подписывается усиленной квалифицированной электронной подписью заявителя или его представителя. При этом все документы представляются в виде файлов в форматах, обеспечивающих просмотр и копирование подписанных электронных документов без использования специальных программных средств.</a:t>
            </a:r>
            <a:endParaRPr lang="ru-RU" sz="1400" b="0" i="0" dirty="0">
              <a:solidFill>
                <a:srgbClr val="002060"/>
              </a:solidFill>
              <a:effectLst/>
              <a:latin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114586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699792" y="476672"/>
            <a:ext cx="6552728" cy="306674"/>
          </a:xfrm>
        </p:spPr>
        <p:txBody>
          <a:bodyPr/>
          <a:lstStyle/>
          <a:p>
            <a:r>
              <a:rPr lang="ru-RU" sz="2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 рассмотрения декларации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08448"/>
            <a:ext cx="2232248" cy="1456527"/>
          </a:xfrm>
          <a:prstGeom prst="rect">
            <a:avLst/>
          </a:prstGeom>
          <a:effectLst>
            <a:reflection stA="0" endPos="65000" dist="50800" dir="5400000" sy="-100000" algn="bl" rotWithShape="0"/>
            <a:softEdge rad="0"/>
          </a:effectLst>
        </p:spPr>
      </p:pic>
      <p:sp>
        <p:nvSpPr>
          <p:cNvPr id="17" name="TextBox 16"/>
          <p:cNvSpPr txBox="1"/>
          <p:nvPr/>
        </p:nvSpPr>
        <p:spPr>
          <a:xfrm>
            <a:off x="1187450" y="6308725"/>
            <a:ext cx="22324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Правительство </a:t>
            </a:r>
          </a:p>
          <a:p>
            <a:pPr>
              <a:defRPr/>
            </a:pPr>
            <a:r>
              <a:rPr lang="ru-RU" dirty="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t>Свердловской области</a:t>
            </a:r>
            <a:endParaRPr lang="en-US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08448"/>
            <a:ext cx="1008112" cy="101629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7544" y="1700808"/>
            <a:ext cx="828092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Декларация рассматривается в течение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рабочих дней с даты регистрации поступившей декларации в бюджетном учреждении.</a:t>
            </a:r>
          </a:p>
          <a:p>
            <a:pPr algn="just"/>
            <a:endParaRPr lang="ru-RU" sz="2000" b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Бюджетное учреждение в ходе рассмотрения декларации проверяет информацию, содержащуюся в декларации, путем сопоставления указанной информации с имеющимися в распоряжении бюджетного учреждения сведениями, информацией, полученной из официальных источников, общедоступную информацию, а также информацию органов исполнительной власти и подведомственных им организаций, органов исполнительной власти и органов местного самоуправления.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29434362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19&quot;&gt;&lt;version val=&quot;17876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m_eweekdayFirstOfWorkweek val=&quot;2&quot;/&gt;&lt;m_eweekdayFirstOfWeekend val=&quot;7&quot;/&gt;&lt;m_mapectfillschemeMRU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MinusSymbol&gt;-&lt;/m_chMinusSymbol&gt;&lt;m_chDecimalSymbol&gt;,&lt;/m_chDecimalSymbol&gt;&lt;m_nGroupingDigits val=&quot;3&quot;/&gt;&lt;m_chGroupingSymbol&gt; &lt;/m_chGroupingSymbol&gt;&lt;/m_precDefault&gt;&lt;/CDefaultPrec&gt;&lt;/root&gt;"/>
  <p:tag name="THINKCELLUNDODONOTDELETE" val="848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0gmQdrkpUGa9N379wYFv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0gmQdrkpUGa9N379wYFv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0gmQdrkpUGa9N379wYFv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0gmQdrkpUGa9N379wYFv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0gmQdrkpUGa9N379wYFv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0gmQdrkpUGa9N379wYFv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0gmQdrkpUGa9N379wYFv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0gmQdrkpUGa9N379wYFvw"/>
</p:tagLst>
</file>

<file path=ppt/theme/theme1.xml><?xml version="1.0" encoding="utf-8"?>
<a:theme xmlns:a="http://schemas.openxmlformats.org/drawingml/2006/main" name="дизайн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E4D99"/>
      </a:accent1>
      <a:accent2>
        <a:srgbClr val="6699FF"/>
      </a:accent2>
      <a:accent3>
        <a:srgbClr val="FFFFFF"/>
      </a:accent3>
      <a:accent4>
        <a:srgbClr val="000000"/>
      </a:accent4>
      <a:accent5>
        <a:srgbClr val="AAB2CA"/>
      </a:accent5>
      <a:accent6>
        <a:srgbClr val="5C8AE7"/>
      </a:accent6>
      <a:hlink>
        <a:srgbClr val="99CCFF"/>
      </a:hlink>
      <a:folHlink>
        <a:srgbClr val="CCECFF"/>
      </a:folHlink>
    </a:clrScheme>
    <a:fontScheme name="шаблон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7_дизайн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E4D99"/>
      </a:accent1>
      <a:accent2>
        <a:srgbClr val="6699FF"/>
      </a:accent2>
      <a:accent3>
        <a:srgbClr val="FFFFFF"/>
      </a:accent3>
      <a:accent4>
        <a:srgbClr val="000000"/>
      </a:accent4>
      <a:accent5>
        <a:srgbClr val="AAB2CA"/>
      </a:accent5>
      <a:accent6>
        <a:srgbClr val="5C8AE7"/>
      </a:accent6>
      <a:hlink>
        <a:srgbClr val="99CCFF"/>
      </a:hlink>
      <a:folHlink>
        <a:srgbClr val="CCECFF"/>
      </a:folHlink>
    </a:clrScheme>
    <a:fontScheme name="2_дизайн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дизайн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_дизайн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E4D99"/>
      </a:accent1>
      <a:accent2>
        <a:srgbClr val="6699FF"/>
      </a:accent2>
      <a:accent3>
        <a:srgbClr val="FFFFFF"/>
      </a:accent3>
      <a:accent4>
        <a:srgbClr val="000000"/>
      </a:accent4>
      <a:accent5>
        <a:srgbClr val="AAB2CA"/>
      </a:accent5>
      <a:accent6>
        <a:srgbClr val="5C8AE7"/>
      </a:accent6>
      <a:hlink>
        <a:srgbClr val="99CCFF"/>
      </a:hlink>
      <a:folHlink>
        <a:srgbClr val="CCECFF"/>
      </a:folHlink>
    </a:clrScheme>
    <a:fontScheme name="2_дизайн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дизайн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Белый фон_Герб_Сине_Зелен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дизайн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E4D99"/>
      </a:accent1>
      <a:accent2>
        <a:srgbClr val="6699FF"/>
      </a:accent2>
      <a:accent3>
        <a:srgbClr val="FFFFFF"/>
      </a:accent3>
      <a:accent4>
        <a:srgbClr val="000000"/>
      </a:accent4>
      <a:accent5>
        <a:srgbClr val="AAB2CA"/>
      </a:accent5>
      <a:accent6>
        <a:srgbClr val="5C8AE7"/>
      </a:accent6>
      <a:hlink>
        <a:srgbClr val="99CCFF"/>
      </a:hlink>
      <a:folHlink>
        <a:srgbClr val="CCECFF"/>
      </a:folHlink>
    </a:clrScheme>
    <a:fontScheme name="2_дизайн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дизайн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Администрация Губернатора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E4D99"/>
      </a:accent1>
      <a:accent2>
        <a:srgbClr val="6699FF"/>
      </a:accent2>
      <a:accent3>
        <a:srgbClr val="FFFFFF"/>
      </a:accent3>
      <a:accent4>
        <a:srgbClr val="000000"/>
      </a:accent4>
      <a:accent5>
        <a:srgbClr val="AAB2CA"/>
      </a:accent5>
      <a:accent6>
        <a:srgbClr val="5C8AE7"/>
      </a:accent6>
      <a:hlink>
        <a:srgbClr val="99CCFF"/>
      </a:hlink>
      <a:folHlink>
        <a:srgbClr val="CCECFF"/>
      </a:folHlink>
    </a:clrScheme>
    <a:fontScheme name="1_Администрация Губернатор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Администрация Губернатора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Администрация Губернатора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Администрация Губернатора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Администрация Губернатора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Администрация Губернатора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Администрация Губернатора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Администрация Губернатора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Администрация Губернатора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Администрация Губернатора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Администрация Губернатора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Администрация Губернатора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Администрация Губернатора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Администрация Губернатора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Администрация Губернатора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Администрация Губернатора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Администрация Губернатора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Администрация Губернатора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E4D99"/>
      </a:accent1>
      <a:accent2>
        <a:srgbClr val="6699FF"/>
      </a:accent2>
      <a:accent3>
        <a:srgbClr val="FFFFFF"/>
      </a:accent3>
      <a:accent4>
        <a:srgbClr val="000000"/>
      </a:accent4>
      <a:accent5>
        <a:srgbClr val="AAB2CA"/>
      </a:accent5>
      <a:accent6>
        <a:srgbClr val="5C8AE7"/>
      </a:accent6>
      <a:hlink>
        <a:srgbClr val="99CCFF"/>
      </a:hlink>
      <a:folHlink>
        <a:srgbClr val="CCECFF"/>
      </a:folHlink>
    </a:clrScheme>
    <a:fontScheme name="2_Администрация Губернатор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Администрация Губернатора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Администрация Губернатора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Администрация Губернатора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Администрация Губернатора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Администрация Губернатора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Администрация Губернатора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Администрация Губернатора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Администрация Губернатора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Администрация Губернатора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Администрация Губернатора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Администрация Губернатора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Администрация Губернатора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Администрация Губернатора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Администрация Губернатора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Администрация Губернатора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Администрация Губернатора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Администрация Губернатора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E4D99"/>
      </a:accent1>
      <a:accent2>
        <a:srgbClr val="6699FF"/>
      </a:accent2>
      <a:accent3>
        <a:srgbClr val="FFFFFF"/>
      </a:accent3>
      <a:accent4>
        <a:srgbClr val="000000"/>
      </a:accent4>
      <a:accent5>
        <a:srgbClr val="AAB2CA"/>
      </a:accent5>
      <a:accent6>
        <a:srgbClr val="5C8AE7"/>
      </a:accent6>
      <a:hlink>
        <a:srgbClr val="99CCFF"/>
      </a:hlink>
      <a:folHlink>
        <a:srgbClr val="CCECFF"/>
      </a:folHlink>
    </a:clrScheme>
    <a:fontScheme name="Администрация Губернатор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Администрация Губернатора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дминистрация Губернатора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дминистрация Губернатора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дминистрация Губернатора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дминистрация Губернатора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дминистрация Губернатора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дминистрация Губернатора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дминистрация Губернатора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дминистрация Губернатора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дминистрация Губернатора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дминистрация Губернатора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дминистрация Губернатора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дминистрация Губернатора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дминистрация Губернатора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дминистрация Губернатора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дминистрация Губернатора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дизайн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E4D99"/>
      </a:accent1>
      <a:accent2>
        <a:srgbClr val="6699FF"/>
      </a:accent2>
      <a:accent3>
        <a:srgbClr val="FFFFFF"/>
      </a:accent3>
      <a:accent4>
        <a:srgbClr val="000000"/>
      </a:accent4>
      <a:accent5>
        <a:srgbClr val="AAB2CA"/>
      </a:accent5>
      <a:accent6>
        <a:srgbClr val="5C8AE7"/>
      </a:accent6>
      <a:hlink>
        <a:srgbClr val="99CCFF"/>
      </a:hlink>
      <a:folHlink>
        <a:srgbClr val="CCECFF"/>
      </a:folHlink>
    </a:clrScheme>
    <a:fontScheme name="2_дизайн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дизайн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дизайн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E4D99"/>
      </a:accent1>
      <a:accent2>
        <a:srgbClr val="6699FF"/>
      </a:accent2>
      <a:accent3>
        <a:srgbClr val="FFFFFF"/>
      </a:accent3>
      <a:accent4>
        <a:srgbClr val="000000"/>
      </a:accent4>
      <a:accent5>
        <a:srgbClr val="AAB2CA"/>
      </a:accent5>
      <a:accent6>
        <a:srgbClr val="5C8AE7"/>
      </a:accent6>
      <a:hlink>
        <a:srgbClr val="99CCFF"/>
      </a:hlink>
      <a:folHlink>
        <a:srgbClr val="CCECFF"/>
      </a:folHlink>
    </a:clrScheme>
    <a:fontScheme name="2_дизайн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дизайн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дизайн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E4D99"/>
      </a:accent1>
      <a:accent2>
        <a:srgbClr val="6699FF"/>
      </a:accent2>
      <a:accent3>
        <a:srgbClr val="FFFFFF"/>
      </a:accent3>
      <a:accent4>
        <a:srgbClr val="000000"/>
      </a:accent4>
      <a:accent5>
        <a:srgbClr val="AAB2CA"/>
      </a:accent5>
      <a:accent6>
        <a:srgbClr val="5C8AE7"/>
      </a:accent6>
      <a:hlink>
        <a:srgbClr val="99CCFF"/>
      </a:hlink>
      <a:folHlink>
        <a:srgbClr val="CCECFF"/>
      </a:folHlink>
    </a:clrScheme>
    <a:fontScheme name="2_дизайн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дизайн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6_дизайн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E4D99"/>
      </a:accent1>
      <a:accent2>
        <a:srgbClr val="6699FF"/>
      </a:accent2>
      <a:accent3>
        <a:srgbClr val="FFFFFF"/>
      </a:accent3>
      <a:accent4>
        <a:srgbClr val="000000"/>
      </a:accent4>
      <a:accent5>
        <a:srgbClr val="AAB2CA"/>
      </a:accent5>
      <a:accent6>
        <a:srgbClr val="5C8AE7"/>
      </a:accent6>
      <a:hlink>
        <a:srgbClr val="99CCFF"/>
      </a:hlink>
      <a:folHlink>
        <a:srgbClr val="CCECFF"/>
      </a:folHlink>
    </a:clrScheme>
    <a:fontScheme name="2_дизайн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дизайн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дизайн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дизайн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15510</TotalTime>
  <Words>1120</Words>
  <Application>Microsoft Office PowerPoint</Application>
  <PresentationFormat>Экран (4:3)</PresentationFormat>
  <Paragraphs>127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12</vt:i4>
      </vt:variant>
      <vt:variant>
        <vt:lpstr>Заголовки слайдов</vt:lpstr>
      </vt:variant>
      <vt:variant>
        <vt:i4>11</vt:i4>
      </vt:variant>
    </vt:vector>
  </HeadingPairs>
  <TitlesOfParts>
    <vt:vector size="29" baseType="lpstr">
      <vt:lpstr>Arial</vt:lpstr>
      <vt:lpstr>Calibri</vt:lpstr>
      <vt:lpstr>Courier New</vt:lpstr>
      <vt:lpstr>Open Sans</vt:lpstr>
      <vt:lpstr>Ubuntu</vt:lpstr>
      <vt:lpstr>Wingdings</vt:lpstr>
      <vt:lpstr>дизайн</vt:lpstr>
      <vt:lpstr>2_дизайн</vt:lpstr>
      <vt:lpstr>1_Администрация Губернатора</vt:lpstr>
      <vt:lpstr>2_Администрация Губернатора</vt:lpstr>
      <vt:lpstr>Администрация Губернатора</vt:lpstr>
      <vt:lpstr>3_дизайн</vt:lpstr>
      <vt:lpstr>4_дизайн</vt:lpstr>
      <vt:lpstr>5_дизайн</vt:lpstr>
      <vt:lpstr>6_дизайн</vt:lpstr>
      <vt:lpstr>7_дизайн</vt:lpstr>
      <vt:lpstr>8_дизайн</vt:lpstr>
      <vt:lpstr>Белый фон_Герб_Сине_Зеленная</vt:lpstr>
      <vt:lpstr>Презентация PowerPoint</vt:lpstr>
      <vt:lpstr>Нормативные правовые акты</vt:lpstr>
      <vt:lpstr>Лица, имеющие право на подачу Декларации</vt:lpstr>
      <vt:lpstr>Обязательный перечень документов</vt:lpstr>
      <vt:lpstr>Презентация PowerPoint</vt:lpstr>
      <vt:lpstr>Периоды подачи декларации</vt:lpstr>
      <vt:lpstr>Способы подачи декларации</vt:lpstr>
      <vt:lpstr>       Особенности заполнения декларации</vt:lpstr>
      <vt:lpstr>Сроки рассмотрения декларации</vt:lpstr>
      <vt:lpstr>Порядок обработки деклараций </vt:lpstr>
      <vt:lpstr>Основные ошибки в заполнении декларации</vt:lpstr>
    </vt:vector>
  </TitlesOfParts>
  <Company>АГСО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Ежемесячный отчет о социально-экономическом положении Свердловской области (октябрь 2010)</dc:title>
  <dc:creator>Мягков А.А.</dc:creator>
  <cp:lastModifiedBy>Топал Елена Геннадьевна</cp:lastModifiedBy>
  <cp:revision>880</cp:revision>
  <cp:lastPrinted>2020-02-03T11:20:11Z</cp:lastPrinted>
  <dcterms:created xsi:type="dcterms:W3CDTF">2010-10-30T04:36:51Z</dcterms:created>
  <dcterms:modified xsi:type="dcterms:W3CDTF">2020-02-04T05:04:35Z</dcterms:modified>
</cp:coreProperties>
</file>